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57" r:id="rId3"/>
    <p:sldId id="307" r:id="rId4"/>
    <p:sldId id="281" r:id="rId5"/>
    <p:sldId id="263" r:id="rId6"/>
    <p:sldId id="308" r:id="rId7"/>
    <p:sldId id="284" r:id="rId8"/>
    <p:sldId id="267" r:id="rId9"/>
    <p:sldId id="269" r:id="rId10"/>
    <p:sldId id="304" r:id="rId11"/>
    <p:sldId id="309" r:id="rId12"/>
    <p:sldId id="310" r:id="rId13"/>
    <p:sldId id="294" r:id="rId1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F6A8"/>
    <a:srgbClr val="6699FF"/>
    <a:srgbClr val="800000"/>
    <a:srgbClr val="669900"/>
    <a:srgbClr val="CCFF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2444" autoAdjust="0"/>
  </p:normalViewPr>
  <p:slideViewPr>
    <p:cSldViewPr>
      <p:cViewPr>
        <p:scale>
          <a:sx n="125" d="100"/>
          <a:sy n="125" d="100"/>
        </p:scale>
        <p:origin x="3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6AB4-D0D3-4CB2-94E1-84303A8FD41D}" type="datetimeFigureOut">
              <a:rPr lang="zh-CN" altLang="en-US" smtClean="0"/>
              <a:pPr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B193-F93F-43E5-9472-E15B9B646A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3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48BD93-43DB-469F-BD5D-926BD4ACE281}" type="datetimeFigureOut">
              <a:rPr lang="zh-CN" altLang="en-US"/>
              <a:pPr>
                <a:defRPr/>
              </a:pPr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FB8F70-5C59-4B42-9BED-AE61C75071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7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C083F9A8-BB03-4D68-A92E-94BD8EF988E0}" type="slidenum">
              <a:rPr lang="zh-CN" altLang="en-US" sz="1200" smtClean="0"/>
              <a:pPr eaLnBrk="1" hangingPunct="1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41303F84-6717-481C-8064-0305B1376AB3}" type="slidenum">
              <a:rPr lang="zh-CN" altLang="en-US" sz="1200" smtClean="0"/>
              <a:pPr eaLnBrk="1" hangingPunct="1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F4F7-DBA4-4461-81E0-618EBB6C2C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57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4BEC-4F21-4410-8D8E-0CE6583CBA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23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7F53-B395-422D-8050-59047EA0CD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2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5D75-A285-49AF-BEE3-042EB16B20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6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68A3-5DAC-4CA3-89F2-3CE573561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73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417F9-F07A-4F06-BA9C-B988AB9E6E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6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F1C2-C6D2-46C4-B38A-E5FACA8DEE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6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BA22-7452-4E5C-8938-A0AC5B2C4E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8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279D-7F9E-4879-806C-DAB63D5E32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042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7070-EEB0-4433-8CEE-824758023C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9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605F-D09C-4C4E-A306-6F59A03364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7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50000">
              <a:srgbClr val="CCFF99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85468E3-6A66-4989-A2B6-416E1D0AA8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niv.xinhua.sh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/>
              <a:t>一、选课原则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343775" cy="48133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/>
              <a:t>学生每学期注册后选课方有效。 </a:t>
            </a:r>
            <a:endParaRPr lang="en-US" altLang="zh-CN" sz="2800" b="1" dirty="0"/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b="1" dirty="0"/>
              <a:t>2. </a:t>
            </a:r>
            <a:r>
              <a:rPr lang="zh-CN" altLang="en-US" sz="2800" b="1" dirty="0"/>
              <a:t>第二至第四学期选课</a:t>
            </a:r>
            <a:r>
              <a:rPr lang="en-US" altLang="zh-CN" sz="2800" b="1" dirty="0"/>
              <a:t>16-35</a:t>
            </a:r>
            <a:r>
              <a:rPr lang="zh-CN" altLang="en-US" sz="2800" b="1" dirty="0"/>
              <a:t>学分。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/>
              <a:t>3. </a:t>
            </a:r>
            <a:r>
              <a:rPr lang="zh-CN" altLang="en-US" sz="2800" b="1" dirty="0"/>
              <a:t>学生应在选课阶段自行上网操作，委托他人代选后果自负。</a:t>
            </a:r>
            <a:endParaRPr lang="en-US" altLang="zh-CN" sz="2800" b="1" dirty="0"/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/>
              <a:t>4. </a:t>
            </a:r>
            <a:r>
              <a:rPr lang="zh-CN" altLang="en-US" sz="2800" b="1" dirty="0"/>
              <a:t>欲转专业的学生请查看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上海海洋大学本科生转专业实施细则</a:t>
            </a:r>
            <a:r>
              <a:rPr lang="en-US" altLang="zh-CN" sz="2800" b="1" dirty="0"/>
              <a:t>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/>
              <a:t>五、选课注意事项（续</a:t>
            </a:r>
            <a:r>
              <a:rPr lang="en-US" altLang="zh-CN" b="1"/>
              <a:t>3</a:t>
            </a:r>
            <a:r>
              <a:rPr lang="zh-CN" altLang="en-US" b="1"/>
              <a:t>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2800" b="1"/>
              <a:t>7.  </a:t>
            </a:r>
            <a:r>
              <a:rPr lang="zh-CN" altLang="en-US" b="1"/>
              <a:t>按照</a:t>
            </a:r>
            <a:r>
              <a:rPr lang="en-US" altLang="zh-CN" b="1"/>
              <a:t>《</a:t>
            </a:r>
            <a:r>
              <a:rPr lang="zh-CN" altLang="en-US" b="1"/>
              <a:t>上海海洋大学学分制收费实施细则</a:t>
            </a:r>
            <a:r>
              <a:rPr lang="en-US" altLang="zh-CN" b="1"/>
              <a:t>》</a:t>
            </a:r>
            <a:r>
              <a:rPr lang="zh-CN" altLang="en-US" b="1"/>
              <a:t>规定，课程号相同的课程，第二次及以上修读即为重修，每次重修需按学分计收学费 。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/>
              <a:t>8.  </a:t>
            </a:r>
            <a:r>
              <a:rPr lang="zh-CN" altLang="en-US" b="1"/>
              <a:t>选课期间，系统</a:t>
            </a:r>
            <a:r>
              <a:rPr lang="en-US" altLang="zh-CN" b="1"/>
              <a:t>24 </a:t>
            </a:r>
            <a:r>
              <a:rPr lang="zh-CN" altLang="en-US" b="1"/>
              <a:t>小时开放，学生可避开高峰选课，并及时关注教务在线和</a:t>
            </a:r>
            <a:r>
              <a:rPr lang="en-US" altLang="zh-CN" b="1"/>
              <a:t>URP“</a:t>
            </a:r>
            <a:r>
              <a:rPr lang="zh-CN" altLang="en-US" b="1"/>
              <a:t>选课公告”。学生选课应本人操作，由他人代选课后果自负。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E089A-BA94-4CD5-8A83-88749904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8EF0A42-0EC5-4793-9B3F-1031AB427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756487"/>
            <a:ext cx="8992549" cy="5345026"/>
          </a:xfrm>
        </p:spPr>
      </p:pic>
    </p:spTree>
    <p:extLst>
      <p:ext uri="{BB962C8B-B14F-4D97-AF65-F5344CB8AC3E}">
        <p14:creationId xmlns:p14="http://schemas.microsoft.com/office/powerpoint/2010/main" val="285610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97290-0FD7-4F7A-8D7C-F6F2F6B2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27C9F9-A66C-4A5A-96E4-07B953EB7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5" y="836712"/>
            <a:ext cx="9153055" cy="5471462"/>
          </a:xfrm>
        </p:spPr>
      </p:pic>
    </p:spTree>
    <p:extLst>
      <p:ext uri="{BB962C8B-B14F-4D97-AF65-F5344CB8AC3E}">
        <p14:creationId xmlns:p14="http://schemas.microsoft.com/office/powerpoint/2010/main" val="16576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777875"/>
          </a:xfrm>
        </p:spPr>
        <p:txBody>
          <a:bodyPr/>
          <a:lstStyle/>
          <a:p>
            <a:pPr eaLnBrk="1" hangingPunct="1"/>
            <a:r>
              <a:rPr lang="zh-CN" altLang="en-US" sz="4000" b="1" dirty="0"/>
              <a:t>最后确认课表：以</a:t>
            </a:r>
            <a:r>
              <a:rPr lang="en-US" altLang="zh-CN" sz="4000" b="1" dirty="0"/>
              <a:t>URP</a:t>
            </a:r>
            <a:r>
              <a:rPr lang="zh-CN" altLang="en-US" sz="4000" b="1" dirty="0"/>
              <a:t>课表为准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6" name="图片 5" descr="选课结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250"/>
            <a:ext cx="9144000" cy="5316460"/>
          </a:xfrm>
          <a:prstGeom prst="rect">
            <a:avLst/>
          </a:prstGeom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86050" y="2428868"/>
            <a:ext cx="2195513" cy="1341438"/>
          </a:xfrm>
          <a:prstGeom prst="wedgeRoundRectCallout">
            <a:avLst>
              <a:gd name="adj1" fmla="val -136053"/>
              <a:gd name="adj2" fmla="val 57057"/>
              <a:gd name="adj3" fmla="val 16667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zh-CN" altLang="en-US" b="1" dirty="0">
                <a:solidFill>
                  <a:srgbClr val="0000FF"/>
                </a:solidFill>
              </a:rPr>
              <a:t>点击查看</a:t>
            </a:r>
          </a:p>
          <a:p>
            <a:r>
              <a:rPr lang="zh-CN" altLang="en-US" b="1" dirty="0">
                <a:solidFill>
                  <a:srgbClr val="0000FF"/>
                </a:solidFill>
              </a:rPr>
              <a:t>确认本人课表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82688"/>
          </a:xfrm>
        </p:spPr>
        <p:txBody>
          <a:bodyPr/>
          <a:lstStyle/>
          <a:p>
            <a:pPr eaLnBrk="1" hangingPunct="1"/>
            <a:r>
              <a:rPr lang="zh-CN" altLang="en-US" b="1"/>
              <a:t>二、选课准备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413" cy="50006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CN" altLang="en-US" sz="2800" b="1" dirty="0"/>
              <a:t>认真阅读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教学一览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中本专业培养方案。了解各课程的教学大纲和要求</a:t>
            </a:r>
            <a:r>
              <a:rPr lang="zh-CN" altLang="en-US" sz="2800" dirty="0"/>
              <a:t> ，</a:t>
            </a:r>
            <a:r>
              <a:rPr lang="zh-CN" altLang="en-US" sz="2800" b="1" dirty="0"/>
              <a:t>了解自己应选课程（包括实验、实践环节）以及所规定的各类模块课程几学分要求，先修课程要求等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zh-CN" altLang="en-US" sz="2800" b="1" dirty="0"/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/>
              <a:t>2.  </a:t>
            </a:r>
            <a:r>
              <a:rPr lang="zh-CN" altLang="en-US" sz="2800" b="1" dirty="0"/>
              <a:t>根据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选课指南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和本人情况，咨询指导教师意见后自主选课。 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2800" b="1" dirty="0">
                <a:solidFill>
                  <a:srgbClr val="006666"/>
                </a:solidFill>
              </a:rPr>
              <a:t>   </a:t>
            </a:r>
            <a:r>
              <a:rPr lang="en-US" altLang="zh-CN" sz="2800" b="1" dirty="0">
                <a:solidFill>
                  <a:srgbClr val="800000"/>
                </a:solidFill>
              </a:rPr>
              <a:t>《</a:t>
            </a:r>
            <a:r>
              <a:rPr lang="zh-CN" altLang="en-US" sz="2800" b="1" dirty="0">
                <a:solidFill>
                  <a:srgbClr val="800000"/>
                </a:solidFill>
              </a:rPr>
              <a:t>选课指南</a:t>
            </a:r>
            <a:r>
              <a:rPr lang="en-US" altLang="zh-CN" sz="2800" b="1" dirty="0">
                <a:solidFill>
                  <a:srgbClr val="800000"/>
                </a:solidFill>
              </a:rPr>
              <a:t>》</a:t>
            </a:r>
            <a:r>
              <a:rPr lang="zh-CN" altLang="en-US" sz="2800" b="1" dirty="0">
                <a:solidFill>
                  <a:srgbClr val="800000"/>
                </a:solidFill>
              </a:rPr>
              <a:t>是供学生选择的下学期的课程目录。教务处将于</a:t>
            </a:r>
            <a:r>
              <a:rPr lang="en-US" altLang="zh-CN" sz="2800" b="1" dirty="0">
                <a:solidFill>
                  <a:srgbClr val="FF3300"/>
                </a:solidFill>
              </a:rPr>
              <a:t>16</a:t>
            </a:r>
            <a:r>
              <a:rPr lang="zh-CN" altLang="en-US" sz="2800" b="1" dirty="0">
                <a:solidFill>
                  <a:srgbClr val="FF3300"/>
                </a:solidFill>
              </a:rPr>
              <a:t>周</a:t>
            </a:r>
            <a:r>
              <a:rPr lang="zh-CN" altLang="en-US" sz="2800" b="1" dirty="0">
                <a:solidFill>
                  <a:srgbClr val="800000"/>
                </a:solidFill>
              </a:rPr>
              <a:t>在“本科教学信息网”发布。</a:t>
            </a:r>
            <a:endParaRPr lang="en-US" altLang="zh-CN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选课准备" hidden="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dirty="0"/>
              <a:t>选课准备</a:t>
            </a:r>
          </a:p>
        </p:txBody>
      </p:sp>
      <p:pic>
        <p:nvPicPr>
          <p:cNvPr id="38914" name="Picture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48122"/>
            <a:ext cx="66389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90761"/>
            <a:ext cx="8001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>
            <a:cxnSpLocks noChangeShapeType="1"/>
          </p:cNvCxnSpPr>
          <p:nvPr/>
        </p:nvCxnSpPr>
        <p:spPr bwMode="auto">
          <a:xfrm>
            <a:off x="7092280" y="2492896"/>
            <a:ext cx="0" cy="719137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804025" y="3788271"/>
            <a:ext cx="504825" cy="50482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4" name="直接箭头连接符 43"/>
          <p:cNvCxnSpPr>
            <a:cxnSpLocks noChangeShapeType="1"/>
            <a:stCxn id="7" idx="2"/>
            <a:endCxn id="8" idx="3"/>
          </p:cNvCxnSpPr>
          <p:nvPr/>
        </p:nvCxnSpPr>
        <p:spPr bwMode="auto">
          <a:xfrm flipH="1">
            <a:off x="4499992" y="4040684"/>
            <a:ext cx="2304033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763142" y="3788271"/>
            <a:ext cx="2736850" cy="504825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选课指南" hidden="1"/>
          <p:cNvSpPr txBox="1"/>
          <p:nvPr/>
        </p:nvSpPr>
        <p:spPr>
          <a:xfrm>
            <a:off x="1641054" y="1940392"/>
            <a:ext cx="5811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选课指南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Excel</a:t>
            </a:r>
            <a:r>
              <a:rPr lang="zh-CN" altLang="en-US" sz="3200" dirty="0"/>
              <a:t>文件，全校所有课程）</a:t>
            </a:r>
          </a:p>
        </p:txBody>
      </p:sp>
      <p:pic>
        <p:nvPicPr>
          <p:cNvPr id="38917" name="Picture 5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85913"/>
            <a:ext cx="79438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接箭头连接符 15" hidden="1"/>
          <p:cNvCxnSpPr>
            <a:cxnSpLocks noChangeShapeType="1"/>
          </p:cNvCxnSpPr>
          <p:nvPr/>
        </p:nvCxnSpPr>
        <p:spPr bwMode="auto">
          <a:xfrm>
            <a:off x="1046163" y="2043113"/>
            <a:ext cx="0" cy="12541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直接箭头连接符 22" hidden="1"/>
          <p:cNvCxnSpPr>
            <a:cxnSpLocks noChangeShapeType="1"/>
          </p:cNvCxnSpPr>
          <p:nvPr/>
        </p:nvCxnSpPr>
        <p:spPr bwMode="auto">
          <a:xfrm flipV="1">
            <a:off x="1377950" y="2043113"/>
            <a:ext cx="5354638" cy="2192337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圆角矩形 24" hidden="1"/>
          <p:cNvSpPr>
            <a:spLocks noChangeArrowheads="1"/>
          </p:cNvSpPr>
          <p:nvPr/>
        </p:nvSpPr>
        <p:spPr bwMode="auto">
          <a:xfrm>
            <a:off x="611188" y="3314700"/>
            <a:ext cx="766762" cy="1843088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圆角矩形 29" hidden="1"/>
          <p:cNvSpPr>
            <a:spLocks noChangeArrowheads="1"/>
          </p:cNvSpPr>
          <p:nvPr/>
        </p:nvSpPr>
        <p:spPr bwMode="auto">
          <a:xfrm>
            <a:off x="611188" y="1644650"/>
            <a:ext cx="766762" cy="398463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1" name="直接箭头连接符 30" hidden="1"/>
          <p:cNvCxnSpPr>
            <a:cxnSpLocks noChangeShapeType="1"/>
          </p:cNvCxnSpPr>
          <p:nvPr/>
        </p:nvCxnSpPr>
        <p:spPr bwMode="auto">
          <a:xfrm>
            <a:off x="7092950" y="2043113"/>
            <a:ext cx="0" cy="12541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2" name="圆角矩形 31" hidden="1"/>
          <p:cNvSpPr>
            <a:spLocks noChangeArrowheads="1"/>
          </p:cNvSpPr>
          <p:nvPr/>
        </p:nvSpPr>
        <p:spPr bwMode="auto">
          <a:xfrm>
            <a:off x="6732588" y="1644650"/>
            <a:ext cx="903287" cy="398463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圆角矩形 33" hidden="1"/>
          <p:cNvSpPr>
            <a:spLocks noChangeArrowheads="1"/>
          </p:cNvSpPr>
          <p:nvPr/>
        </p:nvSpPr>
        <p:spPr bwMode="auto">
          <a:xfrm>
            <a:off x="5867400" y="3297238"/>
            <a:ext cx="2449513" cy="18415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5" name="直接箭头连接符 34" hidden="1"/>
          <p:cNvCxnSpPr>
            <a:cxnSpLocks noChangeShapeType="1"/>
          </p:cNvCxnSpPr>
          <p:nvPr/>
        </p:nvCxnSpPr>
        <p:spPr bwMode="auto">
          <a:xfrm flipH="1">
            <a:off x="2051050" y="4489450"/>
            <a:ext cx="3813175" cy="0"/>
          </a:xfrm>
          <a:prstGeom prst="straightConnector1">
            <a:avLst/>
          </a:prstGeom>
          <a:noFill/>
          <a:ln w="6350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36" name="椭圆 35" hidden="1"/>
          <p:cNvSpPr>
            <a:spLocks noChangeArrowheads="1"/>
          </p:cNvSpPr>
          <p:nvPr/>
        </p:nvSpPr>
        <p:spPr bwMode="auto">
          <a:xfrm>
            <a:off x="1116013" y="4021138"/>
            <a:ext cx="935037" cy="936625"/>
          </a:xfrm>
          <a:prstGeom prst="ellips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椭圆 41" hidden="1"/>
          <p:cNvSpPr>
            <a:spLocks noChangeArrowheads="1"/>
          </p:cNvSpPr>
          <p:nvPr/>
        </p:nvSpPr>
        <p:spPr bwMode="auto">
          <a:xfrm>
            <a:off x="5856288" y="4046538"/>
            <a:ext cx="936625" cy="935037"/>
          </a:xfrm>
          <a:prstGeom prst="ellips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3" animBg="1"/>
      <p:bldP spid="8" grpId="0" animBg="1"/>
      <p:bldP spid="8" grpId="3" animBg="1"/>
      <p:bldP spid="2" grpId="0"/>
      <p:bldP spid="25" grpId="0" animBg="1"/>
      <p:bldP spid="25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188913"/>
            <a:ext cx="4464050" cy="576262"/>
          </a:xfrm>
        </p:spPr>
        <p:txBody>
          <a:bodyPr/>
          <a:lstStyle/>
          <a:p>
            <a:pPr eaLnBrk="1" hangingPunct="1"/>
            <a:r>
              <a:rPr lang="en-US" altLang="zh-CN" sz="3600" b="1">
                <a:ea typeface="华文行楷" pitchFamily="2" charset="-122"/>
              </a:rPr>
              <a:t>《</a:t>
            </a:r>
            <a:r>
              <a:rPr lang="zh-CN" altLang="en-US" sz="3600" b="1">
                <a:ea typeface="华文行楷" pitchFamily="2" charset="-122"/>
              </a:rPr>
              <a:t>选课指南</a:t>
            </a:r>
            <a:r>
              <a:rPr lang="en-US" altLang="zh-CN" sz="3600" b="1">
                <a:ea typeface="华文行楷" pitchFamily="2" charset="-122"/>
              </a:rPr>
              <a:t>》</a:t>
            </a:r>
            <a:r>
              <a:rPr lang="zh-CN" altLang="en-US" sz="3600" b="1">
                <a:ea typeface="华文行楷" pitchFamily="2" charset="-122"/>
              </a:rPr>
              <a:t>示例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8229600" cy="4465637"/>
          </a:xfrm>
          <a:solidFill>
            <a:schemeClr val="accent1"/>
          </a:solidFill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179388" y="692150"/>
            <a:ext cx="1800225" cy="969963"/>
          </a:xfrm>
          <a:prstGeom prst="wedgeEllipseCallout">
            <a:avLst>
              <a:gd name="adj1" fmla="val 15167"/>
              <a:gd name="adj2" fmla="val 188787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课程号</a:t>
            </a:r>
          </a:p>
          <a:p>
            <a:r>
              <a:rPr lang="en-US" altLang="zh-CN"/>
              <a:t>7</a:t>
            </a:r>
            <a:r>
              <a:rPr lang="zh-CN" altLang="en-US"/>
              <a:t>位数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 flipV="1">
            <a:off x="1979613" y="0"/>
            <a:ext cx="2592387" cy="1096963"/>
          </a:xfrm>
          <a:prstGeom prst="wedgeRoundRectCallout">
            <a:avLst>
              <a:gd name="adj1" fmla="val -43634"/>
              <a:gd name="adj2" fmla="val -189801"/>
              <a:gd name="adj3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zh-CN" altLang="en-US"/>
              <a:t>课序号</a:t>
            </a:r>
            <a:r>
              <a:rPr lang="en-US" altLang="zh-CN"/>
              <a:t>2</a:t>
            </a:r>
            <a:r>
              <a:rPr lang="zh-CN" altLang="en-US"/>
              <a:t>位数，代表不同教学班</a:t>
            </a: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211638" y="1052513"/>
            <a:ext cx="2592387" cy="647700"/>
          </a:xfrm>
          <a:prstGeom prst="wedgeRoundRectCallout">
            <a:avLst>
              <a:gd name="adj1" fmla="val 16014"/>
              <a:gd name="adj2" fmla="val 196324"/>
              <a:gd name="adj3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上课地点</a:t>
            </a: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7092950" y="1052513"/>
            <a:ext cx="1763713" cy="576262"/>
          </a:xfrm>
          <a:prstGeom prst="wedgeRoundRectCallout">
            <a:avLst>
              <a:gd name="adj1" fmla="val -50898"/>
              <a:gd name="adj2" fmla="val 176995"/>
              <a:gd name="adj3" fmla="val 16667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上课周次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flipV="1">
            <a:off x="1979613" y="3357563"/>
            <a:ext cx="2232025" cy="647700"/>
          </a:xfrm>
          <a:prstGeom prst="wedgeEllipseCallout">
            <a:avLst>
              <a:gd name="adj1" fmla="val 72329"/>
              <a:gd name="adj2" fmla="val -155884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zh-CN" altLang="en-US"/>
              <a:t>上课时间</a:t>
            </a:r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1692275" y="2420938"/>
            <a:ext cx="576263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900113" y="2924175"/>
            <a:ext cx="792162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1" name="Oval 13"/>
          <p:cNvSpPr>
            <a:spLocks noChangeArrowheads="1"/>
          </p:cNvSpPr>
          <p:nvPr/>
        </p:nvSpPr>
        <p:spPr bwMode="auto">
          <a:xfrm>
            <a:off x="4572000" y="4652963"/>
            <a:ext cx="936625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5508625" y="2636838"/>
            <a:ext cx="576263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6516688" y="2420938"/>
            <a:ext cx="792162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276600" y="1485900"/>
            <a:ext cx="2735263" cy="1006475"/>
            <a:chOff x="1020" y="1571"/>
            <a:chExt cx="1542" cy="634"/>
          </a:xfrm>
        </p:grpSpPr>
        <p:sp>
          <p:nvSpPr>
            <p:cNvPr id="6164" name="AutoShape 3"/>
            <p:cNvSpPr>
              <a:spLocks noChangeArrowheads="1"/>
            </p:cNvSpPr>
            <p:nvPr/>
          </p:nvSpPr>
          <p:spPr bwMode="auto">
            <a:xfrm>
              <a:off x="1066" y="1616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b="1" dirty="0"/>
                <a:t>预      选</a:t>
              </a:r>
            </a:p>
            <a:p>
              <a:r>
                <a:rPr lang="zh-CN" altLang="en-US" sz="1800" b="1" dirty="0"/>
                <a:t>（</a:t>
              </a:r>
              <a:r>
                <a:rPr lang="en-US" altLang="zh-CN" sz="1800" b="1" dirty="0"/>
                <a:t>17</a:t>
              </a:r>
              <a:r>
                <a:rPr lang="zh-CN" altLang="en-US" sz="1800" b="1" dirty="0"/>
                <a:t>周）</a:t>
              </a:r>
            </a:p>
          </p:txBody>
        </p:sp>
        <p:sp>
          <p:nvSpPr>
            <p:cNvPr id="6165" name="AutoShape 4"/>
            <p:cNvSpPr>
              <a:spLocks noChangeArrowheads="1"/>
            </p:cNvSpPr>
            <p:nvPr/>
          </p:nvSpPr>
          <p:spPr bwMode="auto">
            <a:xfrm>
              <a:off x="1020" y="1571"/>
              <a:ext cx="1542" cy="63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985000" cy="836613"/>
          </a:xfrm>
        </p:spPr>
        <p:txBody>
          <a:bodyPr/>
          <a:lstStyle/>
          <a:p>
            <a:pPr eaLnBrk="1" hangingPunct="1"/>
            <a:r>
              <a:rPr lang="en-US" altLang="zh-CN" b="1"/>
              <a:t>  </a:t>
            </a:r>
            <a:r>
              <a:rPr lang="zh-CN" altLang="en-US" b="1"/>
              <a:t>三、选课阶段</a:t>
            </a: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3276600" y="2636838"/>
            <a:ext cx="2735263" cy="1006475"/>
            <a:chOff x="3061" y="1616"/>
            <a:chExt cx="1542" cy="634"/>
          </a:xfrm>
        </p:grpSpPr>
        <p:sp>
          <p:nvSpPr>
            <p:cNvPr id="6162" name="AutoShape 7"/>
            <p:cNvSpPr>
              <a:spLocks noChangeArrowheads="1"/>
            </p:cNvSpPr>
            <p:nvPr/>
          </p:nvSpPr>
          <p:spPr bwMode="auto">
            <a:xfrm>
              <a:off x="3061" y="1616"/>
              <a:ext cx="1542" cy="634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8980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AutoShape 8"/>
            <p:cNvSpPr>
              <a:spLocks noChangeArrowheads="1"/>
            </p:cNvSpPr>
            <p:nvPr/>
          </p:nvSpPr>
          <p:spPr bwMode="auto">
            <a:xfrm>
              <a:off x="3107" y="1661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b="1"/>
                <a:t>正      选</a:t>
              </a:r>
            </a:p>
            <a:p>
              <a:r>
                <a:rPr lang="zh-CN" altLang="en-US" sz="1800" b="1"/>
                <a:t>（</a:t>
              </a:r>
              <a:r>
                <a:rPr lang="en-US" altLang="zh-CN" sz="1800" b="1"/>
                <a:t>18 </a:t>
              </a:r>
              <a:r>
                <a:rPr lang="zh-CN" altLang="en-US" sz="1800" b="1"/>
                <a:t>周）</a:t>
              </a:r>
            </a:p>
          </p:txBody>
        </p:sp>
      </p:grp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3348038" y="3789363"/>
            <a:ext cx="2447925" cy="1006475"/>
            <a:chOff x="1020" y="1571"/>
            <a:chExt cx="1542" cy="634"/>
          </a:xfrm>
        </p:grpSpPr>
        <p:sp>
          <p:nvSpPr>
            <p:cNvPr id="6160" name="AutoShape 10"/>
            <p:cNvSpPr>
              <a:spLocks noChangeArrowheads="1"/>
            </p:cNvSpPr>
            <p:nvPr/>
          </p:nvSpPr>
          <p:spPr bwMode="auto">
            <a:xfrm>
              <a:off x="1066" y="1616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b="1"/>
                <a:t>补      选</a:t>
              </a:r>
              <a:r>
                <a:rPr lang="en-US" altLang="zh-CN" b="1"/>
                <a:t>1</a:t>
              </a:r>
            </a:p>
            <a:p>
              <a:r>
                <a:rPr lang="zh-CN" altLang="en-US" sz="1800" b="1"/>
                <a:t>（开学第</a:t>
              </a:r>
              <a:r>
                <a:rPr lang="en-US" altLang="zh-CN" sz="1800" b="1"/>
                <a:t>1</a:t>
              </a:r>
              <a:r>
                <a:rPr lang="zh-CN" altLang="en-US" sz="1800" b="1"/>
                <a:t>周）</a:t>
              </a:r>
            </a:p>
          </p:txBody>
        </p:sp>
        <p:sp>
          <p:nvSpPr>
            <p:cNvPr id="6161" name="AutoShape 11"/>
            <p:cNvSpPr>
              <a:spLocks noChangeArrowheads="1"/>
            </p:cNvSpPr>
            <p:nvPr/>
          </p:nvSpPr>
          <p:spPr bwMode="auto">
            <a:xfrm>
              <a:off x="1020" y="1571"/>
              <a:ext cx="1542" cy="63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0" name="AutoShape 23"/>
          <p:cNvSpPr>
            <a:spLocks noChangeArrowheads="1"/>
          </p:cNvSpPr>
          <p:nvPr/>
        </p:nvSpPr>
        <p:spPr bwMode="auto">
          <a:xfrm>
            <a:off x="6011863" y="3500438"/>
            <a:ext cx="3132137" cy="1152525"/>
          </a:xfrm>
          <a:prstGeom prst="wedgeRectCallout">
            <a:avLst>
              <a:gd name="adj1" fmla="val -74431"/>
              <a:gd name="adj2" fmla="val 17356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 baseline="-25000"/>
              <a:t>务必在此时段查询本人选课状态</a:t>
            </a:r>
          </a:p>
        </p:txBody>
      </p:sp>
      <p:grpSp>
        <p:nvGrpSpPr>
          <p:cNvPr id="6151" name="Group 24"/>
          <p:cNvGrpSpPr>
            <a:grpSpLocks/>
          </p:cNvGrpSpPr>
          <p:nvPr/>
        </p:nvGrpSpPr>
        <p:grpSpPr bwMode="auto">
          <a:xfrm>
            <a:off x="3348038" y="4941888"/>
            <a:ext cx="2447925" cy="1006475"/>
            <a:chOff x="3061" y="1616"/>
            <a:chExt cx="1542" cy="634"/>
          </a:xfrm>
        </p:grpSpPr>
        <p:sp>
          <p:nvSpPr>
            <p:cNvPr id="6158" name="AutoShape 25"/>
            <p:cNvSpPr>
              <a:spLocks noChangeArrowheads="1"/>
            </p:cNvSpPr>
            <p:nvPr/>
          </p:nvSpPr>
          <p:spPr bwMode="auto">
            <a:xfrm>
              <a:off x="3061" y="1616"/>
              <a:ext cx="1542" cy="63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8980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26"/>
            <p:cNvSpPr>
              <a:spLocks noChangeArrowheads="1"/>
            </p:cNvSpPr>
            <p:nvPr/>
          </p:nvSpPr>
          <p:spPr bwMode="auto">
            <a:xfrm>
              <a:off x="3107" y="1661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b="1"/>
                <a:t>补      选</a:t>
              </a:r>
              <a:r>
                <a:rPr lang="en-US" altLang="zh-CN" b="1"/>
                <a:t>2</a:t>
              </a:r>
            </a:p>
            <a:p>
              <a:r>
                <a:rPr lang="zh-CN" altLang="en-US" sz="1800" b="1"/>
                <a:t>（开学第</a:t>
              </a:r>
              <a:r>
                <a:rPr lang="en-US" altLang="zh-CN" sz="1800" b="1"/>
                <a:t>3</a:t>
              </a:r>
              <a:r>
                <a:rPr lang="zh-CN" altLang="en-US" sz="1800" b="1"/>
                <a:t>周）</a:t>
              </a:r>
            </a:p>
          </p:txBody>
        </p:sp>
      </p:grpSp>
      <p:sp>
        <p:nvSpPr>
          <p:cNvPr id="6152" name="AutoShape 30"/>
          <p:cNvSpPr>
            <a:spLocks/>
          </p:cNvSpPr>
          <p:nvPr/>
        </p:nvSpPr>
        <p:spPr bwMode="auto">
          <a:xfrm>
            <a:off x="2916238" y="1412875"/>
            <a:ext cx="142875" cy="4679950"/>
          </a:xfrm>
          <a:prstGeom prst="leftBrace">
            <a:avLst>
              <a:gd name="adj1" fmla="val 272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AutoShape 31"/>
          <p:cNvSpPr>
            <a:spLocks noChangeArrowheads="1"/>
          </p:cNvSpPr>
          <p:nvPr/>
        </p:nvSpPr>
        <p:spPr bwMode="auto">
          <a:xfrm>
            <a:off x="395288" y="1341438"/>
            <a:ext cx="2376487" cy="4319587"/>
          </a:xfrm>
          <a:prstGeom prst="cloudCallout">
            <a:avLst>
              <a:gd name="adj1" fmla="val 14528"/>
              <a:gd name="adj2" fmla="val 436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/>
              <a:t>选课阶段学生均在网上自行选、退、改（</a:t>
            </a:r>
            <a:r>
              <a:rPr lang="zh-CN" altLang="en-US" b="1"/>
              <a:t>已预置的必修课除外</a:t>
            </a:r>
            <a:r>
              <a:rPr lang="zh-CN" altLang="en-US"/>
              <a:t>）</a:t>
            </a:r>
          </a:p>
          <a:p>
            <a:endParaRPr lang="en-US" altLang="zh-CN"/>
          </a:p>
        </p:txBody>
      </p:sp>
      <p:sp>
        <p:nvSpPr>
          <p:cNvPr id="6154" name="AutoShape 32"/>
          <p:cNvSpPr>
            <a:spLocks noChangeArrowheads="1"/>
          </p:cNvSpPr>
          <p:nvPr/>
        </p:nvSpPr>
        <p:spPr bwMode="auto">
          <a:xfrm>
            <a:off x="6372225" y="765175"/>
            <a:ext cx="2592388" cy="1150938"/>
          </a:xfrm>
          <a:prstGeom prst="wedgeRoundRectCallout">
            <a:avLst>
              <a:gd name="adj1" fmla="val -71921"/>
              <a:gd name="adj2" fmla="val 4255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除必修课已预置外，所有选修课自主选择</a:t>
            </a:r>
          </a:p>
        </p:txBody>
      </p:sp>
      <p:sp>
        <p:nvSpPr>
          <p:cNvPr id="6155" name="AutoShape 33"/>
          <p:cNvSpPr>
            <a:spLocks noChangeArrowheads="1"/>
          </p:cNvSpPr>
          <p:nvPr/>
        </p:nvSpPr>
        <p:spPr bwMode="auto">
          <a:xfrm>
            <a:off x="6443663" y="2060575"/>
            <a:ext cx="2520950" cy="1152525"/>
          </a:xfrm>
          <a:prstGeom prst="wedgeRoundRectCallout">
            <a:avLst>
              <a:gd name="adj1" fmla="val -103403"/>
              <a:gd name="adj2" fmla="val 40634"/>
              <a:gd name="adj3" fmla="val 16667"/>
            </a:avLst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系统根据预选结果自动抽签，抽签未中者可改选</a:t>
            </a:r>
          </a:p>
        </p:txBody>
      </p:sp>
      <p:sp>
        <p:nvSpPr>
          <p:cNvPr id="6156" name="AutoShape 34"/>
          <p:cNvSpPr>
            <a:spLocks noChangeArrowheads="1"/>
          </p:cNvSpPr>
          <p:nvPr/>
        </p:nvSpPr>
        <p:spPr bwMode="auto">
          <a:xfrm flipH="1">
            <a:off x="4787900" y="5921375"/>
            <a:ext cx="2447925" cy="936625"/>
          </a:xfrm>
          <a:prstGeom prst="wedgeEllipseCallout">
            <a:avLst>
              <a:gd name="adj1" fmla="val 72630"/>
              <a:gd name="adj2" fmla="val -791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/>
              <a:t>仅限需重修学生选课</a:t>
            </a:r>
          </a:p>
        </p:txBody>
      </p:sp>
      <p:sp>
        <p:nvSpPr>
          <p:cNvPr id="6157" name="AutoShape 35"/>
          <p:cNvSpPr>
            <a:spLocks noChangeArrowheads="1"/>
          </p:cNvSpPr>
          <p:nvPr/>
        </p:nvSpPr>
        <p:spPr bwMode="auto">
          <a:xfrm flipH="1">
            <a:off x="6443663" y="4797425"/>
            <a:ext cx="2700337" cy="1295400"/>
          </a:xfrm>
          <a:prstGeom prst="wedgeRoundRectCallout">
            <a:avLst>
              <a:gd name="adj1" fmla="val 98380"/>
              <a:gd name="adj2" fmla="val -77088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/>
              <a:t>因正选关课或漏、错、补、改选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/>
              <a:t>四、选课方法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/>
              <a:t>1. </a:t>
            </a:r>
            <a:r>
              <a:rPr lang="zh-CN" altLang="en-US" b="1">
                <a:solidFill>
                  <a:srgbClr val="800000"/>
                </a:solidFill>
              </a:rPr>
              <a:t>路径：校园网→教育教学→本科生教育→ </a:t>
            </a:r>
            <a:r>
              <a:rPr lang="en-US" altLang="zh-CN" b="1">
                <a:solidFill>
                  <a:srgbClr val="800000"/>
                </a:solidFill>
              </a:rPr>
              <a:t>URP</a:t>
            </a:r>
            <a:r>
              <a:rPr lang="zh-CN" altLang="en-US" b="1">
                <a:solidFill>
                  <a:srgbClr val="800000"/>
                </a:solidFill>
              </a:rPr>
              <a:t>教务管理→选课管理</a:t>
            </a:r>
          </a:p>
          <a:p>
            <a:pPr eaLnBrk="1" hangingPunct="1">
              <a:buFontTx/>
              <a:buNone/>
            </a:pPr>
            <a:r>
              <a:rPr lang="en-US" altLang="zh-CN" b="1"/>
              <a:t>2. </a:t>
            </a:r>
            <a:r>
              <a:rPr lang="zh-CN" altLang="en-US" b="1"/>
              <a:t>登录方式：</a:t>
            </a:r>
          </a:p>
          <a:p>
            <a:pPr eaLnBrk="1" hangingPunct="1">
              <a:buFontTx/>
              <a:buNone/>
            </a:pPr>
            <a:r>
              <a:rPr lang="zh-CN" altLang="en-US" b="1"/>
              <a:t>   用户名：</a:t>
            </a:r>
            <a:r>
              <a:rPr lang="zh-CN" altLang="en-US" b="1">
                <a:solidFill>
                  <a:srgbClr val="800000"/>
                </a:solidFill>
              </a:rPr>
              <a:t>学生学号</a:t>
            </a:r>
          </a:p>
          <a:p>
            <a:pPr eaLnBrk="1" hangingPunct="1">
              <a:buFontTx/>
              <a:buNone/>
            </a:pPr>
            <a:r>
              <a:rPr lang="zh-CN" altLang="en-US" b="1"/>
              <a:t>   初始密码：</a:t>
            </a:r>
            <a:r>
              <a:rPr lang="zh-CN" altLang="en-US" b="1">
                <a:solidFill>
                  <a:srgbClr val="800000"/>
                </a:solidFill>
              </a:rPr>
              <a:t>身份证后</a:t>
            </a:r>
            <a:r>
              <a:rPr lang="en-US" altLang="zh-CN" b="1">
                <a:solidFill>
                  <a:srgbClr val="800000"/>
                </a:solidFill>
              </a:rPr>
              <a:t>6</a:t>
            </a:r>
            <a:r>
              <a:rPr lang="zh-CN" altLang="en-US" b="1">
                <a:solidFill>
                  <a:srgbClr val="800000"/>
                </a:solidFill>
              </a:rPr>
              <a:t>位（末位“</a:t>
            </a:r>
            <a:r>
              <a:rPr lang="en-US" altLang="zh-CN" b="1">
                <a:solidFill>
                  <a:srgbClr val="800000"/>
                </a:solidFill>
              </a:rPr>
              <a:t>x”</a:t>
            </a:r>
            <a:r>
              <a:rPr lang="zh-CN" altLang="en-US" b="1">
                <a:solidFill>
                  <a:srgbClr val="800000"/>
                </a:solidFill>
              </a:rPr>
              <a:t>的改为数字“</a:t>
            </a:r>
            <a:r>
              <a:rPr lang="en-US" altLang="zh-CN" b="1">
                <a:solidFill>
                  <a:srgbClr val="800000"/>
                </a:solidFill>
              </a:rPr>
              <a:t>0”</a:t>
            </a:r>
            <a:r>
              <a:rPr lang="zh-CN" altLang="en-US" b="1">
                <a:solidFill>
                  <a:srgbClr val="800000"/>
                </a:solidFill>
              </a:rPr>
              <a:t>）。</a:t>
            </a:r>
            <a:r>
              <a:rPr lang="zh-CN" altLang="en-US" b="1"/>
              <a:t>如遗忘密码，须持学生证或“一卡通”，到学生事务中心教务处柜台处理。</a:t>
            </a:r>
          </a:p>
          <a:p>
            <a:pPr eaLnBrk="1" hangingPunct="1">
              <a:buFontTx/>
              <a:buNone/>
            </a:pPr>
            <a:endParaRPr lang="zh-CN" altLang="en-US" b="1"/>
          </a:p>
          <a:p>
            <a:pPr eaLnBrk="1" hangingPunct="1"/>
            <a:endParaRPr lang="en-US" altLang="zh-CN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/>
              <a:t>五、选课注意事项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zh-CN" altLang="en-US" b="1" dirty="0"/>
              <a:t>选课期间有关信息将及时在教务在线公告栏中发布，学生应注意查看。</a:t>
            </a:r>
          </a:p>
          <a:p>
            <a:pPr marL="609600" indent="-609600" eaLnBrk="1" hangingPunct="1">
              <a:buFontTx/>
              <a:buAutoNum type="arabicPeriod"/>
            </a:pPr>
            <a:endParaRPr lang="zh-CN" altLang="en-US" b="1" dirty="0"/>
          </a:p>
          <a:p>
            <a:pPr marL="609600" indent="-609600" eaLnBrk="1" hangingPunct="1">
              <a:buFontTx/>
              <a:buAutoNum type="arabicPeriod" startAt="2"/>
            </a:pPr>
            <a:r>
              <a:rPr lang="zh-CN" altLang="en-US" b="1" dirty="0"/>
              <a:t>重修课程选完之后与其他课程时间有冲突需办理免听手续。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zh-CN" altLang="en-US" b="1" dirty="0"/>
          </a:p>
          <a:p>
            <a:pPr marL="609600" indent="-609600" eaLnBrk="1" hangingPunct="1">
              <a:buFontTx/>
              <a:buNone/>
            </a:pPr>
            <a:r>
              <a:rPr lang="en-US" altLang="zh-CN" b="1" dirty="0"/>
              <a:t>3. </a:t>
            </a:r>
            <a:r>
              <a:rPr lang="zh-CN" altLang="en-US" b="1" dirty="0"/>
              <a:t>公共英语课程选课说明请</a:t>
            </a:r>
            <a:r>
              <a:rPr lang="zh-CN" altLang="en-US" b="1" dirty="0" smtClean="0"/>
              <a:t>参见</a:t>
            </a:r>
            <a:r>
              <a:rPr lang="en-US" altLang="zh-CN" b="1" dirty="0" smtClean="0">
                <a:solidFill>
                  <a:srgbClr val="800000"/>
                </a:solidFill>
              </a:rPr>
              <a:t>《</a:t>
            </a:r>
            <a:r>
              <a:rPr lang="en-US" altLang="zh-CN" b="1" dirty="0">
                <a:solidFill>
                  <a:srgbClr val="800000"/>
                </a:solidFill>
              </a:rPr>
              <a:t>2020-2021</a:t>
            </a:r>
            <a:r>
              <a:rPr lang="zh-CN" altLang="en-US" b="1" dirty="0">
                <a:solidFill>
                  <a:srgbClr val="800000"/>
                </a:solidFill>
              </a:rPr>
              <a:t>学年春季学期提高类大学英语课程选课须知</a:t>
            </a:r>
            <a:r>
              <a:rPr lang="en-US" altLang="zh-CN" b="1" dirty="0" smtClean="0">
                <a:solidFill>
                  <a:srgbClr val="800000"/>
                </a:solidFill>
              </a:rPr>
              <a:t>》</a:t>
            </a: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/>
              <a:t>五、选课注意事项（续</a:t>
            </a:r>
            <a:r>
              <a:rPr lang="en-US" altLang="zh-CN" b="1"/>
              <a:t>1</a:t>
            </a:r>
            <a:r>
              <a:rPr lang="zh-CN" altLang="en-US" b="1"/>
              <a:t>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5388"/>
            <a:ext cx="8424862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/>
              <a:t>4.</a:t>
            </a:r>
            <a:r>
              <a:rPr lang="zh-CN" altLang="en-US" b="1" dirty="0"/>
              <a:t>需要订购教材的同学在选课期间，登录上海海洋大学</a:t>
            </a:r>
            <a:r>
              <a:rPr lang="zh-CN" altLang="en-US" sz="3600" b="1" dirty="0">
                <a:solidFill>
                  <a:srgbClr val="800000"/>
                </a:solidFill>
              </a:rPr>
              <a:t>教材在线</a:t>
            </a:r>
            <a:r>
              <a:rPr lang="zh-CN" altLang="en-US" b="1" dirty="0"/>
              <a:t>选购平台（网址：</a:t>
            </a:r>
            <a:r>
              <a:rPr lang="en-US" altLang="zh-CN" b="1" dirty="0">
                <a:hlinkClick r:id="rId3"/>
              </a:rPr>
              <a:t>http://univ.xinhua.sh.cn/</a:t>
            </a:r>
            <a:r>
              <a:rPr lang="zh-CN" altLang="en-US" b="1" dirty="0"/>
              <a:t>），选择学校，</a:t>
            </a:r>
            <a:r>
              <a:rPr lang="zh-CN" altLang="zh-CN" b="1" dirty="0"/>
              <a:t>使用学号和初始密码（</a:t>
            </a:r>
            <a:r>
              <a:rPr lang="en-US" altLang="zh-CN" b="1" dirty="0"/>
              <a:t>123456</a:t>
            </a:r>
            <a:r>
              <a:rPr lang="zh-CN" altLang="en-US" b="1" dirty="0"/>
              <a:t>）进行首次登录，根据网站提示完成修改密码、绑定手机、   注册个人信息（包括姓名、学院、专业、年级、班级等信息）等操作。 注册成功后，根据选课和订购教材的需求，在征订平台上自愿选购教材，生成订单并在线支付。</a:t>
            </a:r>
            <a:r>
              <a:rPr lang="zh-CN" altLang="en-US" dirty="0"/>
              <a:t> </a:t>
            </a:r>
            <a:endParaRPr lang="en-US" altLang="zh-CN" dirty="0"/>
          </a:p>
          <a:p>
            <a:pPr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81988" cy="981075"/>
          </a:xfrm>
        </p:spPr>
        <p:txBody>
          <a:bodyPr/>
          <a:lstStyle/>
          <a:p>
            <a:pPr eaLnBrk="1" hangingPunct="1"/>
            <a:r>
              <a:rPr lang="zh-CN" altLang="en-US" b="1"/>
              <a:t>五、选课注意事项（续</a:t>
            </a:r>
            <a:r>
              <a:rPr lang="en-US" altLang="zh-CN" b="1"/>
              <a:t>2</a:t>
            </a:r>
            <a:r>
              <a:rPr lang="zh-CN" altLang="en-US" b="1"/>
              <a:t>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7888" cy="4248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/>
              <a:t>5.</a:t>
            </a:r>
            <a:r>
              <a:rPr lang="zh-CN" altLang="en-US" b="1" dirty="0"/>
              <a:t>系统已预置的 “大学体育与健康”，学生可自行改选尚有余量的体育项目，但不保证改选成功，请慎重操作。</a:t>
            </a:r>
            <a:endParaRPr lang="en-US" altLang="zh-CN" b="1" dirty="0"/>
          </a:p>
          <a:p>
            <a:pPr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r>
              <a:rPr lang="en-US" altLang="zh-CN" b="1" dirty="0"/>
              <a:t>6. </a:t>
            </a:r>
            <a:r>
              <a:rPr lang="zh-CN" altLang="en-US" b="1" dirty="0"/>
              <a:t>创新创业教育</a:t>
            </a:r>
            <a:r>
              <a:rPr lang="en-US" altLang="zh-CN" b="1" dirty="0"/>
              <a:t>2</a:t>
            </a:r>
            <a:r>
              <a:rPr lang="zh-CN" altLang="en-US" b="1" dirty="0"/>
              <a:t>学分是 通过参加课外的大学生创新活动计划、学科竞赛和科创比赛等获得成绩，经认定后可获得学分。也可通过修读“创新创业教育类”课程获得。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730</Words>
  <Application>Microsoft Office PowerPoint</Application>
  <PresentationFormat>全屏显示(4:3)</PresentationFormat>
  <Paragraphs>60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华文行楷</vt:lpstr>
      <vt:lpstr>宋体</vt:lpstr>
      <vt:lpstr>Arial</vt:lpstr>
      <vt:lpstr>Calibri</vt:lpstr>
      <vt:lpstr>Verdana</vt:lpstr>
      <vt:lpstr>Wingdings</vt:lpstr>
      <vt:lpstr>默认设计模板</vt:lpstr>
      <vt:lpstr>一、选课原则</vt:lpstr>
      <vt:lpstr>二、选课准备</vt:lpstr>
      <vt:lpstr>选课准备</vt:lpstr>
      <vt:lpstr>《选课指南》示例</vt:lpstr>
      <vt:lpstr>  三、选课阶段</vt:lpstr>
      <vt:lpstr>四、选课方法</vt:lpstr>
      <vt:lpstr>五、选课注意事项</vt:lpstr>
      <vt:lpstr>五、选课注意事项（续1）</vt:lpstr>
      <vt:lpstr>五、选课注意事项（续2）</vt:lpstr>
      <vt:lpstr>五、选课注意事项（续3）</vt:lpstr>
      <vt:lpstr>PowerPoint 演示文稿</vt:lpstr>
      <vt:lpstr>PowerPoint 演示文稿</vt:lpstr>
      <vt:lpstr>最后确认课表：以URP课表为准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JGXY</cp:lastModifiedBy>
  <cp:revision>255</cp:revision>
  <dcterms:created xsi:type="dcterms:W3CDTF">2014-12-17T01:55:47Z</dcterms:created>
  <dcterms:modified xsi:type="dcterms:W3CDTF">2021-01-07T14:18:10Z</dcterms:modified>
</cp:coreProperties>
</file>