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2" r:id="rId2"/>
    <p:sldId id="273" r:id="rId3"/>
    <p:sldId id="257" r:id="rId4"/>
    <p:sldId id="311" r:id="rId5"/>
    <p:sldId id="307" r:id="rId6"/>
    <p:sldId id="281" r:id="rId7"/>
    <p:sldId id="263" r:id="rId8"/>
    <p:sldId id="308" r:id="rId9"/>
    <p:sldId id="284" r:id="rId10"/>
    <p:sldId id="267" r:id="rId11"/>
    <p:sldId id="269" r:id="rId12"/>
    <p:sldId id="304" r:id="rId13"/>
    <p:sldId id="309" r:id="rId14"/>
    <p:sldId id="310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F6A8"/>
    <a:srgbClr val="6699FF"/>
    <a:srgbClr val="800000"/>
    <a:srgbClr val="669900"/>
    <a:srgbClr val="CCFF99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2444" autoAdjust="0"/>
  </p:normalViewPr>
  <p:slideViewPr>
    <p:cSldViewPr>
      <p:cViewPr varScale="1">
        <p:scale>
          <a:sx n="101" d="100"/>
          <a:sy n="101" d="100"/>
        </p:scale>
        <p:origin x="4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06AB4-D0D3-4CB2-94E1-84303A8FD41D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AB193-F93F-43E5-9472-E15B9B646A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330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48BD93-43DB-469F-BD5D-926BD4ACE281}" type="datetimeFigureOut">
              <a:rPr lang="zh-CN" altLang="en-US"/>
              <a:pPr>
                <a:defRPr/>
              </a:pPr>
              <a:t>2022/12/22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FB8F70-5C59-4B42-9BED-AE61C75071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7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C083F9A8-BB03-4D68-A92E-94BD8EF988E0}" type="slidenum">
              <a:rPr lang="zh-CN" altLang="en-US" sz="1200" smtClean="0"/>
              <a:pPr eaLnBrk="1" hangingPunct="1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41303F84-6717-481C-8064-0305B1376AB3}" type="slidenum">
              <a:rPr lang="zh-CN" altLang="en-US" sz="1200" smtClean="0"/>
              <a:pPr eaLnBrk="1" hangingPunct="1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229AF4F7-DBA4-4461-81E0-618EBB6C2C3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468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085468E3-6A66-4989-A2B6-416E1D0AA8E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58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085468E3-6A66-4989-A2B6-416E1D0AA8E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20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85468E3-6A66-4989-A2B6-416E1D0AA8E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746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85468E3-6A66-4989-A2B6-416E1D0AA8E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18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85468E3-6A66-4989-A2B6-416E1D0AA8E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2260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D4BEC-4F21-4410-8D8E-0CE6583CBA1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6215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468E3-6A66-4989-A2B6-416E1D0AA8E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668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05D75-A285-49AF-BEE3-042EB16B20D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71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35568A3-5DAC-4CA3-89F2-3CE57356128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022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0A417F9-F07A-4F06-BA9C-B988AB9E6E6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48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3A3F1C2-C6D2-46C4-B38A-E5FACA8DEE0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026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2BA22-7452-4E5C-8938-A0AC5B2C4EC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695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279D-7F9E-4879-806C-DAB63D5E329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12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B7070-EEB0-4433-8CEE-824758023C7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758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977605F-D09C-4C4E-A306-6F59A033647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171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85468E3-6A66-4989-A2B6-416E1D0AA8E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19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niv.xinhua.sh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1740EF8-326C-6607-A2FB-72B9913F6DE1}"/>
              </a:ext>
            </a:extLst>
          </p:cNvPr>
          <p:cNvSpPr txBox="1"/>
          <p:nvPr/>
        </p:nvSpPr>
        <p:spPr>
          <a:xfrm>
            <a:off x="3203848" y="429309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经济管院学院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en-US" altLang="zh-CN" sz="2000" dirty="0"/>
              <a:t>2022</a:t>
            </a:r>
            <a:r>
              <a:rPr lang="zh-CN" altLang="en-US" sz="2000" dirty="0"/>
              <a:t>年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F02987-6A08-0F56-6DEB-8B1724FF81A3}"/>
              </a:ext>
            </a:extLst>
          </p:cNvPr>
          <p:cNvSpPr txBox="1"/>
          <p:nvPr/>
        </p:nvSpPr>
        <p:spPr>
          <a:xfrm>
            <a:off x="2771800" y="134076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400" dirty="0"/>
              <a:t>选课精要</a:t>
            </a:r>
          </a:p>
        </p:txBody>
      </p:sp>
    </p:spTree>
    <p:extLst>
      <p:ext uri="{BB962C8B-B14F-4D97-AF65-F5344CB8AC3E}">
        <p14:creationId xmlns:p14="http://schemas.microsoft.com/office/powerpoint/2010/main" val="8995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490" y="620688"/>
            <a:ext cx="6589199" cy="71665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五、选课注意事项（续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7200800" cy="44814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>
                <a:latin typeface="+mn-ea"/>
              </a:rPr>
              <a:t>4. </a:t>
            </a:r>
            <a:r>
              <a:rPr lang="zh-CN" altLang="en-US" sz="2800" b="1" dirty="0">
                <a:latin typeface="+mn-ea"/>
              </a:rPr>
              <a:t>需要订购教材的同学在选课期间，登录上海海洋大学</a:t>
            </a:r>
            <a:r>
              <a:rPr lang="zh-CN" altLang="en-US" sz="2800" b="1" dirty="0">
                <a:solidFill>
                  <a:srgbClr val="800000"/>
                </a:solidFill>
                <a:latin typeface="+mn-ea"/>
              </a:rPr>
              <a:t>教材在线</a:t>
            </a:r>
            <a:r>
              <a:rPr lang="zh-CN" altLang="en-US" sz="2800" b="1" dirty="0">
                <a:latin typeface="+mn-ea"/>
              </a:rPr>
              <a:t>选购平台（网址：</a:t>
            </a:r>
            <a:r>
              <a:rPr lang="en-US" altLang="zh-CN" sz="2800" b="1" dirty="0">
                <a:latin typeface="+mn-ea"/>
                <a:hlinkClick r:id="rId3"/>
              </a:rPr>
              <a:t>http://univ.xinhua.sh.cn/</a:t>
            </a:r>
            <a:r>
              <a:rPr lang="zh-CN" altLang="en-US" sz="2800" b="1" dirty="0">
                <a:latin typeface="+mn-ea"/>
              </a:rPr>
              <a:t>），选择学校，</a:t>
            </a:r>
            <a:r>
              <a:rPr lang="zh-CN" altLang="zh-CN" sz="2800" b="1" dirty="0">
                <a:latin typeface="+mn-ea"/>
              </a:rPr>
              <a:t>使用学号和初始密码（</a:t>
            </a:r>
            <a:r>
              <a:rPr lang="en-US" altLang="zh-CN" sz="2800" b="1" dirty="0">
                <a:latin typeface="+mn-ea"/>
              </a:rPr>
              <a:t>123456</a:t>
            </a:r>
            <a:r>
              <a:rPr lang="zh-CN" altLang="en-US" sz="2800" b="1" dirty="0">
                <a:latin typeface="+mn-ea"/>
              </a:rPr>
              <a:t>）进行首次登录，根据网站提示完成修改密码、绑定手机、注册个人信息（包括姓名、学院、专业、年级、班级等信息）等操作。 注册成功后，根据选课和订购教材的需求，在征订平台上自愿选购教材，生成订单并在线支付。</a:t>
            </a:r>
            <a:r>
              <a:rPr lang="zh-CN" altLang="en-US" sz="2800" dirty="0">
                <a:latin typeface="+mn-ea"/>
              </a:rPr>
              <a:t> </a:t>
            </a:r>
            <a:endParaRPr lang="en-US" altLang="zh-CN" sz="2800" dirty="0">
              <a:latin typeface="+mn-ea"/>
            </a:endParaRPr>
          </a:p>
          <a:p>
            <a:pPr eaLnBrk="1" hangingPunct="1">
              <a:buFontTx/>
              <a:buNone/>
            </a:pPr>
            <a:endParaRPr lang="en-US" altLang="zh-CN" b="1" dirty="0"/>
          </a:p>
          <a:p>
            <a:pPr eaLnBrk="1" hangingPunct="1">
              <a:buFontTx/>
              <a:buNone/>
            </a:pPr>
            <a:endParaRPr lang="zh-CN" alt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0689"/>
            <a:ext cx="7344816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五、选课注意事项（续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85739"/>
            <a:ext cx="7705328" cy="341141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>
                <a:latin typeface="+mn-ea"/>
              </a:rPr>
              <a:t>5.</a:t>
            </a:r>
            <a:r>
              <a:rPr lang="zh-CN" altLang="en-US" sz="2800" b="1" dirty="0">
                <a:latin typeface="+mn-ea"/>
              </a:rPr>
              <a:t>系统已预置的 “大学体育与健康”，学生可自行改选尚有余量的体育项目，但不保证改选成功，请慎重操作。</a:t>
            </a:r>
            <a:endParaRPr lang="en-US" altLang="zh-CN" sz="2800" b="1" dirty="0">
              <a:latin typeface="+mn-ea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>
                <a:latin typeface="+mn-ea"/>
              </a:rPr>
              <a:t>6.</a:t>
            </a:r>
            <a:r>
              <a:rPr lang="zh-CN" altLang="en-US" sz="2800" b="1" dirty="0">
                <a:latin typeface="+mn-ea"/>
              </a:rPr>
              <a:t>创新创业教育</a:t>
            </a:r>
            <a:r>
              <a:rPr lang="en-US" altLang="zh-CN" sz="2800" b="1" dirty="0">
                <a:latin typeface="+mn-ea"/>
              </a:rPr>
              <a:t>2</a:t>
            </a:r>
            <a:r>
              <a:rPr lang="zh-CN" altLang="en-US" sz="2800" b="1" dirty="0">
                <a:latin typeface="+mn-ea"/>
              </a:rPr>
              <a:t>学分是 通过参加课外的大学生创新活动计划、学科竞赛和科创比赛等获得成绩，经认定后可获得学分。也可通过修读“创新创业教育类”课程获得。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620688"/>
            <a:ext cx="6589199" cy="64465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五、选课注意事项（续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556792"/>
            <a:ext cx="7632848" cy="3445743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n-US" altLang="zh-CN" sz="2800" b="1" dirty="0">
                <a:latin typeface="+mn-ea"/>
              </a:rPr>
              <a:t>7. </a:t>
            </a:r>
            <a:r>
              <a:rPr lang="zh-CN" altLang="en-US" sz="2800" b="1" dirty="0">
                <a:latin typeface="+mn-ea"/>
              </a:rPr>
              <a:t>按照</a:t>
            </a:r>
            <a:r>
              <a:rPr lang="en-US" altLang="zh-CN" sz="2800" b="1" dirty="0">
                <a:latin typeface="+mn-ea"/>
              </a:rPr>
              <a:t>《</a:t>
            </a:r>
            <a:r>
              <a:rPr lang="zh-CN" altLang="en-US" sz="2800" b="1" dirty="0">
                <a:latin typeface="+mn-ea"/>
              </a:rPr>
              <a:t>上海海洋大学学分制收费实施细则</a:t>
            </a:r>
            <a:r>
              <a:rPr lang="en-US" altLang="zh-CN" sz="2800" b="1" dirty="0">
                <a:latin typeface="+mn-ea"/>
              </a:rPr>
              <a:t>》</a:t>
            </a:r>
            <a:r>
              <a:rPr lang="zh-CN" altLang="en-US" sz="2800" b="1" dirty="0">
                <a:latin typeface="+mn-ea"/>
              </a:rPr>
              <a:t>规定，课程号相同的课程，第二次及以上修读即为重修，每次重修需按学分计收学费 。</a:t>
            </a:r>
          </a:p>
          <a:p>
            <a:pPr marL="609600" indent="-609600" eaLnBrk="1" hangingPunct="1">
              <a:buFontTx/>
              <a:buNone/>
            </a:pPr>
            <a:r>
              <a:rPr lang="en-US" altLang="zh-CN" sz="2800" b="1" dirty="0">
                <a:latin typeface="+mn-ea"/>
              </a:rPr>
              <a:t>8. </a:t>
            </a:r>
            <a:r>
              <a:rPr lang="zh-CN" altLang="en-US" sz="2800" b="1" dirty="0">
                <a:latin typeface="+mn-ea"/>
              </a:rPr>
              <a:t>选课期间，系统</a:t>
            </a:r>
            <a:r>
              <a:rPr lang="en-US" altLang="zh-CN" sz="2800" b="1" dirty="0">
                <a:latin typeface="+mn-ea"/>
              </a:rPr>
              <a:t>24 </a:t>
            </a:r>
            <a:r>
              <a:rPr lang="zh-CN" altLang="en-US" sz="2800" b="1" dirty="0">
                <a:latin typeface="+mn-ea"/>
              </a:rPr>
              <a:t>小时开放，学生可避开高峰选课，并及时关注教务在线和</a:t>
            </a:r>
            <a:r>
              <a:rPr lang="en-US" altLang="zh-CN" sz="2800" b="1" dirty="0">
                <a:latin typeface="+mn-ea"/>
              </a:rPr>
              <a:t>URP“</a:t>
            </a:r>
            <a:r>
              <a:rPr lang="zh-CN" altLang="en-US" sz="2800" b="1" dirty="0">
                <a:latin typeface="+mn-ea"/>
              </a:rPr>
              <a:t>选课公告”。学生选课应本人操作，由他人代选课后果自负。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8EF0A42-0EC5-4793-9B3F-1031AB427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3" y="1340769"/>
            <a:ext cx="8359164" cy="4968552"/>
          </a:xfrm>
        </p:spPr>
      </p:pic>
    </p:spTree>
    <p:extLst>
      <p:ext uri="{BB962C8B-B14F-4D97-AF65-F5344CB8AC3E}">
        <p14:creationId xmlns:p14="http://schemas.microsoft.com/office/powerpoint/2010/main" val="285610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427C9F9-A66C-4A5A-96E4-07B953EB7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268760"/>
            <a:ext cx="8306026" cy="4965130"/>
          </a:xfrm>
        </p:spPr>
      </p:pic>
    </p:spTree>
    <p:extLst>
      <p:ext uri="{BB962C8B-B14F-4D97-AF65-F5344CB8AC3E}">
        <p14:creationId xmlns:p14="http://schemas.microsoft.com/office/powerpoint/2010/main" val="16576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1165" y="640076"/>
            <a:ext cx="7345511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最后确认课表：以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URP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课表为准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6" name="图片 5" descr="选课结果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84" y="1475907"/>
            <a:ext cx="8155992" cy="4742017"/>
          </a:xfrm>
          <a:prstGeom prst="rect">
            <a:avLst/>
          </a:prstGeom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059832" y="2564904"/>
            <a:ext cx="2160240" cy="1368152"/>
          </a:xfrm>
          <a:prstGeom prst="wedgeRoundRectCallout">
            <a:avLst>
              <a:gd name="adj1" fmla="val -129040"/>
              <a:gd name="adj2" fmla="val 22264"/>
              <a:gd name="adj3" fmla="val 16667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点击查看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确认本人课表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31825"/>
            <a:ext cx="6589199" cy="71665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一、选课原则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412875"/>
            <a:ext cx="7343775" cy="48133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b="1" dirty="0"/>
              <a:t>1. </a:t>
            </a:r>
            <a:r>
              <a:rPr lang="zh-CN" altLang="en-US" sz="2800" b="1" dirty="0"/>
              <a:t>学生每学期注册后选课方有效。 </a:t>
            </a:r>
            <a:endParaRPr lang="en-US" altLang="zh-CN" sz="2800" b="1" dirty="0"/>
          </a:p>
          <a:p>
            <a:pPr marL="609600" indent="-609600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zh-CN" sz="2800" b="1" dirty="0"/>
              <a:t>2. </a:t>
            </a:r>
            <a:r>
              <a:rPr lang="zh-CN" altLang="en-US" sz="2800" b="1" dirty="0"/>
              <a:t>第二至第四学期选课</a:t>
            </a:r>
            <a:r>
              <a:rPr lang="en-US" altLang="zh-CN" sz="2800" b="1" dirty="0"/>
              <a:t>16-35</a:t>
            </a:r>
            <a:r>
              <a:rPr lang="zh-CN" altLang="en-US" sz="2800" b="1" dirty="0"/>
              <a:t>学分。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/>
              <a:t>3. </a:t>
            </a:r>
            <a:r>
              <a:rPr lang="zh-CN" altLang="en-US" sz="2800" b="1" dirty="0"/>
              <a:t>学生应在选课阶段自行上网操作，委托他人代选后果自负。</a:t>
            </a:r>
            <a:endParaRPr lang="en-US" altLang="zh-CN" sz="2800" b="1" dirty="0"/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/>
              <a:t>4. </a:t>
            </a:r>
            <a:r>
              <a:rPr lang="zh-CN" altLang="en-US" sz="2800" b="1" dirty="0"/>
              <a:t>欲转专业的学生请查看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上海海洋大学本科生转专业实施细则</a:t>
            </a:r>
            <a:r>
              <a:rPr lang="en-US" altLang="zh-CN" sz="2800" b="1" dirty="0"/>
              <a:t>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488832" cy="62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二、选课准备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85019" y="1484784"/>
            <a:ext cx="7763445" cy="5000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2800" b="1" dirty="0"/>
              <a:t>认真阅读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教学一览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中本专业培养方案。了解各课程的教学大纲和要求</a:t>
            </a:r>
            <a:r>
              <a:rPr lang="zh-CN" altLang="en-US" sz="2800" dirty="0"/>
              <a:t> ，</a:t>
            </a:r>
            <a:r>
              <a:rPr lang="zh-CN" altLang="en-US" sz="2800" b="1" dirty="0"/>
              <a:t>了解自己应选课程（包括实验、实践环节）以及所规定的各类模块课程几学分要求，先修课程要求等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zh-CN" altLang="en-US" sz="2800" b="1" dirty="0"/>
          </a:p>
          <a:p>
            <a:pPr marL="0" indent="0" eaLnBrk="1" hangingPunct="1">
              <a:buFontTx/>
              <a:buNone/>
            </a:pPr>
            <a:r>
              <a:rPr lang="zh-CN" altLang="en-US" sz="2800" b="1" dirty="0"/>
              <a:t>根据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选课指南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和本人情况，咨询指导教师意见后自主选课。 </a:t>
            </a:r>
            <a:endParaRPr lang="en-US" altLang="zh-CN" sz="2800" b="1" dirty="0"/>
          </a:p>
          <a:p>
            <a:pPr marL="0" indent="0" eaLnBrk="1" hangingPunct="1">
              <a:buFontTx/>
              <a:buNone/>
            </a:pPr>
            <a:r>
              <a:rPr lang="en-US" altLang="zh-CN" sz="2800" b="1" spc="-20" dirty="0">
                <a:solidFill>
                  <a:srgbClr val="800000"/>
                </a:solidFill>
              </a:rPr>
              <a:t>《</a:t>
            </a:r>
            <a:r>
              <a:rPr lang="zh-CN" altLang="en-US" sz="2800" b="1" spc="-20" dirty="0">
                <a:solidFill>
                  <a:srgbClr val="800000"/>
                </a:solidFill>
              </a:rPr>
              <a:t>选课指南</a:t>
            </a:r>
            <a:r>
              <a:rPr lang="en-US" altLang="zh-CN" sz="2800" b="1" spc="-20" dirty="0">
                <a:solidFill>
                  <a:srgbClr val="800000"/>
                </a:solidFill>
              </a:rPr>
              <a:t>》</a:t>
            </a:r>
            <a:r>
              <a:rPr lang="zh-CN" altLang="en-US" sz="2800" b="1" spc="-20" dirty="0">
                <a:solidFill>
                  <a:srgbClr val="800000"/>
                </a:solidFill>
              </a:rPr>
              <a:t>是供学生选择的下学期的课程目录。教务处将于</a:t>
            </a:r>
            <a:r>
              <a:rPr lang="en-US" altLang="zh-CN" sz="2800" b="1" spc="-20" dirty="0">
                <a:solidFill>
                  <a:srgbClr val="FF3300"/>
                </a:solidFill>
              </a:rPr>
              <a:t>15/16</a:t>
            </a:r>
            <a:r>
              <a:rPr lang="zh-CN" altLang="en-US" sz="2800" b="1" spc="-20" dirty="0">
                <a:solidFill>
                  <a:srgbClr val="FF3300"/>
                </a:solidFill>
              </a:rPr>
              <a:t>周</a:t>
            </a:r>
            <a:r>
              <a:rPr lang="zh-CN" altLang="en-US" sz="2800" b="1" spc="-20" dirty="0">
                <a:solidFill>
                  <a:srgbClr val="800000"/>
                </a:solidFill>
              </a:rPr>
              <a:t>在“本科教学信息网”发布。</a:t>
            </a:r>
            <a:endParaRPr lang="en-US" altLang="zh-CN" sz="2800" b="1" spc="-2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89199" cy="716658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选课指南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课表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的区别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700808"/>
            <a:ext cx="7421996" cy="398904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《</a:t>
            </a:r>
            <a:r>
              <a:rPr lang="zh-CN" altLang="en-US" sz="2800" dirty="0"/>
              <a:t>选课指南</a:t>
            </a:r>
            <a:r>
              <a:rPr lang="en-US" altLang="zh-CN" sz="2800" dirty="0"/>
              <a:t>》</a:t>
            </a:r>
          </a:p>
          <a:p>
            <a:pPr marL="0" indent="0">
              <a:buNone/>
            </a:pPr>
            <a:r>
              <a:rPr lang="zh-CN" altLang="en-US" sz="2800" dirty="0"/>
              <a:t>本科教学信息网的“通知公告”里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《XX</a:t>
            </a:r>
            <a:r>
              <a:rPr lang="zh-CN" altLang="en-US" sz="2800" dirty="0"/>
              <a:t>学期课表</a:t>
            </a:r>
            <a:r>
              <a:rPr lang="en-US" altLang="zh-CN" sz="2800" dirty="0"/>
              <a:t>》</a:t>
            </a:r>
          </a:p>
          <a:p>
            <a:pPr marL="0" indent="0">
              <a:buNone/>
            </a:pPr>
            <a:r>
              <a:rPr lang="zh-CN" altLang="en-US" sz="2800" dirty="0"/>
              <a:t>本科教学信息网的“快速链接”</a:t>
            </a:r>
            <a:r>
              <a:rPr lang="en-US" altLang="zh-CN" sz="2800" dirty="0"/>
              <a:t>——</a:t>
            </a:r>
            <a:r>
              <a:rPr lang="zh-CN" altLang="en-US" sz="2800" dirty="0"/>
              <a:t>“课表”</a:t>
            </a:r>
          </a:p>
        </p:txBody>
      </p:sp>
    </p:spTree>
    <p:extLst>
      <p:ext uri="{BB962C8B-B14F-4D97-AF65-F5344CB8AC3E}">
        <p14:creationId xmlns:p14="http://schemas.microsoft.com/office/powerpoint/2010/main" val="385950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选课准备" hidden="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CN" altLang="en-US" dirty="0"/>
              <a:t>选课准备</a:t>
            </a:r>
          </a:p>
        </p:txBody>
      </p:sp>
      <p:pic>
        <p:nvPicPr>
          <p:cNvPr id="38914" name="Picture 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48122"/>
            <a:ext cx="66389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4778"/>
            <a:ext cx="7640960" cy="51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>
            <a:cxnSpLocks noChangeShapeType="1"/>
          </p:cNvCxnSpPr>
          <p:nvPr/>
        </p:nvCxnSpPr>
        <p:spPr bwMode="auto">
          <a:xfrm>
            <a:off x="7092280" y="2492896"/>
            <a:ext cx="0" cy="719137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804025" y="3788271"/>
            <a:ext cx="504825" cy="504825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44" name="直接箭头连接符 43"/>
          <p:cNvCxnSpPr>
            <a:cxnSpLocks noChangeShapeType="1"/>
            <a:stCxn id="7" idx="2"/>
            <a:endCxn id="8" idx="3"/>
          </p:cNvCxnSpPr>
          <p:nvPr/>
        </p:nvCxnSpPr>
        <p:spPr bwMode="auto">
          <a:xfrm flipH="1">
            <a:off x="4499992" y="4040684"/>
            <a:ext cx="2304033" cy="0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1763142" y="3788271"/>
            <a:ext cx="2736850" cy="504825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选课指南" hidden="1"/>
          <p:cNvSpPr txBox="1"/>
          <p:nvPr/>
        </p:nvSpPr>
        <p:spPr>
          <a:xfrm>
            <a:off x="1641054" y="1940392"/>
            <a:ext cx="5811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选课指南</a:t>
            </a:r>
            <a:endParaRPr lang="en-US" altLang="zh-CN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Excel</a:t>
            </a:r>
            <a:r>
              <a:rPr lang="zh-CN" altLang="en-US" sz="3200" dirty="0"/>
              <a:t>文件，全校所有课程）</a:t>
            </a:r>
          </a:p>
        </p:txBody>
      </p:sp>
      <p:pic>
        <p:nvPicPr>
          <p:cNvPr id="38917" name="Picture 5" hidden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585913"/>
            <a:ext cx="79438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直接箭头连接符 15" hidden="1"/>
          <p:cNvCxnSpPr>
            <a:cxnSpLocks noChangeShapeType="1"/>
          </p:cNvCxnSpPr>
          <p:nvPr/>
        </p:nvCxnSpPr>
        <p:spPr bwMode="auto">
          <a:xfrm>
            <a:off x="1046163" y="2043113"/>
            <a:ext cx="0" cy="1254125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" name="直接箭头连接符 22" hidden="1"/>
          <p:cNvCxnSpPr>
            <a:cxnSpLocks noChangeShapeType="1"/>
          </p:cNvCxnSpPr>
          <p:nvPr/>
        </p:nvCxnSpPr>
        <p:spPr bwMode="auto">
          <a:xfrm flipV="1">
            <a:off x="1377950" y="2043113"/>
            <a:ext cx="5354638" cy="2192337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" name="圆角矩形 24" hidden="1"/>
          <p:cNvSpPr>
            <a:spLocks noChangeArrowheads="1"/>
          </p:cNvSpPr>
          <p:nvPr/>
        </p:nvSpPr>
        <p:spPr bwMode="auto">
          <a:xfrm>
            <a:off x="611188" y="3314700"/>
            <a:ext cx="766762" cy="1843088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圆角矩形 29" hidden="1"/>
          <p:cNvSpPr>
            <a:spLocks noChangeArrowheads="1"/>
          </p:cNvSpPr>
          <p:nvPr/>
        </p:nvSpPr>
        <p:spPr bwMode="auto">
          <a:xfrm>
            <a:off x="611188" y="1644650"/>
            <a:ext cx="766762" cy="398463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1" name="直接箭头连接符 30" hidden="1"/>
          <p:cNvCxnSpPr>
            <a:cxnSpLocks noChangeShapeType="1"/>
          </p:cNvCxnSpPr>
          <p:nvPr/>
        </p:nvCxnSpPr>
        <p:spPr bwMode="auto">
          <a:xfrm>
            <a:off x="7092950" y="2043113"/>
            <a:ext cx="0" cy="1254125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2" name="圆角矩形 31" hidden="1"/>
          <p:cNvSpPr>
            <a:spLocks noChangeArrowheads="1"/>
          </p:cNvSpPr>
          <p:nvPr/>
        </p:nvSpPr>
        <p:spPr bwMode="auto">
          <a:xfrm>
            <a:off x="6732588" y="1644650"/>
            <a:ext cx="903287" cy="398463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圆角矩形 33" hidden="1"/>
          <p:cNvSpPr>
            <a:spLocks noChangeArrowheads="1"/>
          </p:cNvSpPr>
          <p:nvPr/>
        </p:nvSpPr>
        <p:spPr bwMode="auto">
          <a:xfrm>
            <a:off x="5867400" y="3297238"/>
            <a:ext cx="2449513" cy="1841500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5" name="直接箭头连接符 34" hidden="1"/>
          <p:cNvCxnSpPr>
            <a:cxnSpLocks noChangeShapeType="1"/>
          </p:cNvCxnSpPr>
          <p:nvPr/>
        </p:nvCxnSpPr>
        <p:spPr bwMode="auto">
          <a:xfrm flipH="1">
            <a:off x="2051050" y="4489450"/>
            <a:ext cx="3813175" cy="0"/>
          </a:xfrm>
          <a:prstGeom prst="straightConnector1">
            <a:avLst/>
          </a:prstGeom>
          <a:noFill/>
          <a:ln w="6350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36" name="椭圆 35" hidden="1"/>
          <p:cNvSpPr>
            <a:spLocks noChangeArrowheads="1"/>
          </p:cNvSpPr>
          <p:nvPr/>
        </p:nvSpPr>
        <p:spPr bwMode="auto">
          <a:xfrm>
            <a:off x="1116013" y="4021138"/>
            <a:ext cx="935037" cy="936625"/>
          </a:xfrm>
          <a:prstGeom prst="ellipse">
            <a:avLst/>
          </a:prstGeom>
          <a:noFill/>
          <a:ln w="635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椭圆 41" hidden="1"/>
          <p:cNvSpPr>
            <a:spLocks noChangeArrowheads="1"/>
          </p:cNvSpPr>
          <p:nvPr/>
        </p:nvSpPr>
        <p:spPr bwMode="auto">
          <a:xfrm>
            <a:off x="5856288" y="4046538"/>
            <a:ext cx="936625" cy="935037"/>
          </a:xfrm>
          <a:prstGeom prst="ellipse">
            <a:avLst/>
          </a:prstGeom>
          <a:noFill/>
          <a:ln w="635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3" animBg="1"/>
      <p:bldP spid="8" grpId="0" animBg="1"/>
      <p:bldP spid="8" grpId="3" animBg="1"/>
      <p:bldP spid="2" grpId="0"/>
      <p:bldP spid="25" grpId="0" animBg="1"/>
      <p:bldP spid="25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0923" y="647436"/>
            <a:ext cx="44640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选课指南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40" y="2413682"/>
            <a:ext cx="6591300" cy="3382694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125" name="AutoShape 7"/>
          <p:cNvSpPr>
            <a:spLocks noChangeArrowheads="1"/>
          </p:cNvSpPr>
          <p:nvPr/>
        </p:nvSpPr>
        <p:spPr bwMode="auto">
          <a:xfrm flipV="1">
            <a:off x="2586380" y="1501462"/>
            <a:ext cx="1907703" cy="778528"/>
          </a:xfrm>
          <a:prstGeom prst="wedgeRoundRectCallout">
            <a:avLst>
              <a:gd name="adj1" fmla="val -35147"/>
              <a:gd name="adj2" fmla="val -66085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r>
              <a:rPr lang="zh-CN" altLang="en-US" dirty="0"/>
              <a:t>课序号，</a:t>
            </a:r>
            <a:r>
              <a:rPr lang="en-US" altLang="zh-CN" dirty="0"/>
              <a:t>2</a:t>
            </a:r>
            <a:r>
              <a:rPr lang="zh-CN" altLang="en-US" dirty="0"/>
              <a:t>位数，代表不同教学班</a:t>
            </a:r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5148575" y="1644562"/>
            <a:ext cx="1224136" cy="647700"/>
          </a:xfrm>
          <a:prstGeom prst="wedgeRoundRectCallout">
            <a:avLst>
              <a:gd name="adj1" fmla="val 34147"/>
              <a:gd name="adj2" fmla="val 65442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/>
              <a:t>上课地点</a:t>
            </a:r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6557621" y="1644562"/>
            <a:ext cx="1763713" cy="576262"/>
          </a:xfrm>
          <a:prstGeom prst="wedgeRoundRectCallout">
            <a:avLst>
              <a:gd name="adj1" fmla="val -36856"/>
              <a:gd name="adj2" fmla="val 79474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/>
              <a:t>上课周次</a:t>
            </a:r>
          </a:p>
        </p:txBody>
      </p:sp>
      <p:sp>
        <p:nvSpPr>
          <p:cNvPr id="5132" name="Oval 14"/>
          <p:cNvSpPr>
            <a:spLocks noChangeArrowheads="1"/>
          </p:cNvSpPr>
          <p:nvPr/>
        </p:nvSpPr>
        <p:spPr bwMode="auto">
          <a:xfrm>
            <a:off x="5257205" y="3158396"/>
            <a:ext cx="576263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3" name="Oval 15"/>
          <p:cNvSpPr>
            <a:spLocks noChangeArrowheads="1"/>
          </p:cNvSpPr>
          <p:nvPr/>
        </p:nvSpPr>
        <p:spPr bwMode="auto">
          <a:xfrm>
            <a:off x="6265268" y="2942496"/>
            <a:ext cx="792162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BCE7A904-A9D2-9549-8F30-B2667F5EFCF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7803" y="1513735"/>
            <a:ext cx="1815248" cy="757592"/>
          </a:xfrm>
          <a:prstGeom prst="wedgeRoundRectCallout">
            <a:avLst>
              <a:gd name="adj1" fmla="val 38213"/>
              <a:gd name="adj2" fmla="val -67207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r>
              <a:rPr lang="zh-CN" altLang="en-US" dirty="0"/>
              <a:t>课程号</a:t>
            </a:r>
            <a:endParaRPr lang="en-US" altLang="zh-CN" dirty="0"/>
          </a:p>
          <a:p>
            <a:r>
              <a:rPr lang="en-US" altLang="zh-CN" dirty="0"/>
              <a:t>7</a:t>
            </a:r>
            <a:r>
              <a:rPr lang="zh-CN" altLang="en-US" dirty="0"/>
              <a:t>位或</a:t>
            </a:r>
            <a:r>
              <a:rPr lang="en-US" altLang="zh-CN" dirty="0"/>
              <a:t>8</a:t>
            </a:r>
            <a:r>
              <a:rPr lang="zh-CN" altLang="en-US" dirty="0"/>
              <a:t>位数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1101923" y="611985"/>
            <a:ext cx="6985000" cy="836613"/>
          </a:xfrm>
        </p:spPr>
        <p:txBody>
          <a:bodyPr/>
          <a:lstStyle/>
          <a:p>
            <a:pPr eaLnBrk="1" hangingPunct="1"/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三、选课阶段</a:t>
            </a:r>
          </a:p>
        </p:txBody>
      </p:sp>
      <p:sp>
        <p:nvSpPr>
          <p:cNvPr id="6153" name="AutoShape 31"/>
          <p:cNvSpPr>
            <a:spLocks noChangeArrowheads="1"/>
          </p:cNvSpPr>
          <p:nvPr/>
        </p:nvSpPr>
        <p:spPr bwMode="auto">
          <a:xfrm>
            <a:off x="598095" y="2105700"/>
            <a:ext cx="1750243" cy="3710604"/>
          </a:xfrm>
          <a:prstGeom prst="cloudCallout">
            <a:avLst>
              <a:gd name="adj1" fmla="val 14528"/>
              <a:gd name="adj2" fmla="val 43606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dirty="0"/>
              <a:t>选课阶段学生均在网上自行选、退、改</a:t>
            </a:r>
            <a:r>
              <a:rPr lang="zh-CN" altLang="en-US" sz="1600" dirty="0"/>
              <a:t>（</a:t>
            </a:r>
            <a:r>
              <a:rPr lang="zh-CN" altLang="en-US" sz="1600" b="1" dirty="0"/>
              <a:t>已预置的必修课除外</a:t>
            </a:r>
            <a:r>
              <a:rPr lang="zh-CN" altLang="en-US" sz="1600" dirty="0"/>
              <a:t>）</a:t>
            </a:r>
          </a:p>
          <a:p>
            <a:endParaRPr lang="en-US" altLang="zh-CN" dirty="0"/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833743" y="1916832"/>
            <a:ext cx="1688250" cy="851918"/>
            <a:chOff x="1020" y="1571"/>
            <a:chExt cx="1542" cy="634"/>
          </a:xfrm>
        </p:grpSpPr>
        <p:sp>
          <p:nvSpPr>
            <p:cNvPr id="6164" name="AutoShape 3"/>
            <p:cNvSpPr>
              <a:spLocks noChangeArrowheads="1"/>
            </p:cNvSpPr>
            <p:nvPr/>
          </p:nvSpPr>
          <p:spPr bwMode="auto">
            <a:xfrm>
              <a:off x="1066" y="1616"/>
              <a:ext cx="1451" cy="54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b="1" dirty="0"/>
                <a:t>预      选</a:t>
              </a:r>
            </a:p>
            <a:p>
              <a:pPr algn="ctr"/>
              <a:r>
                <a:rPr lang="zh-CN" altLang="en-US" sz="1800" b="1" dirty="0"/>
                <a:t>（</a:t>
              </a:r>
              <a:r>
                <a:rPr lang="en-US" altLang="zh-CN" sz="1800" b="1" dirty="0"/>
                <a:t>16</a:t>
              </a:r>
              <a:r>
                <a:rPr lang="zh-CN" altLang="en-US" sz="1800" b="1" dirty="0"/>
                <a:t>周）</a:t>
              </a:r>
            </a:p>
          </p:txBody>
        </p:sp>
        <p:sp>
          <p:nvSpPr>
            <p:cNvPr id="6165" name="AutoShape 4"/>
            <p:cNvSpPr>
              <a:spLocks noChangeArrowheads="1"/>
            </p:cNvSpPr>
            <p:nvPr/>
          </p:nvSpPr>
          <p:spPr bwMode="auto">
            <a:xfrm>
              <a:off x="1020" y="1571"/>
              <a:ext cx="1542" cy="63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2833743" y="2891029"/>
            <a:ext cx="1688250" cy="851918"/>
            <a:chOff x="3061" y="1616"/>
            <a:chExt cx="1542" cy="634"/>
          </a:xfrm>
        </p:grpSpPr>
        <p:sp>
          <p:nvSpPr>
            <p:cNvPr id="6162" name="AutoShape 7"/>
            <p:cNvSpPr>
              <a:spLocks noChangeArrowheads="1"/>
            </p:cNvSpPr>
            <p:nvPr/>
          </p:nvSpPr>
          <p:spPr bwMode="auto">
            <a:xfrm>
              <a:off x="3061" y="1616"/>
              <a:ext cx="1542" cy="634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8980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3" name="AutoShape 8"/>
            <p:cNvSpPr>
              <a:spLocks noChangeArrowheads="1"/>
            </p:cNvSpPr>
            <p:nvPr/>
          </p:nvSpPr>
          <p:spPr bwMode="auto">
            <a:xfrm>
              <a:off x="3107" y="1661"/>
              <a:ext cx="1451" cy="544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b="1" dirty="0"/>
                <a:t>正      选</a:t>
              </a:r>
            </a:p>
            <a:p>
              <a:pPr algn="ctr"/>
              <a:r>
                <a:rPr lang="zh-CN" altLang="en-US" sz="1800" b="1" dirty="0"/>
                <a:t>（</a:t>
              </a:r>
              <a:r>
                <a:rPr lang="en-US" altLang="zh-CN" sz="1800" b="1" dirty="0"/>
                <a:t>17 </a:t>
              </a:r>
              <a:r>
                <a:rPr lang="zh-CN" altLang="en-US" sz="1800" b="1" dirty="0"/>
                <a:t>周）</a:t>
              </a:r>
            </a:p>
          </p:txBody>
        </p:sp>
      </p:grpSp>
      <p:grpSp>
        <p:nvGrpSpPr>
          <p:cNvPr id="6149" name="Group 9"/>
          <p:cNvGrpSpPr>
            <a:grpSpLocks/>
          </p:cNvGrpSpPr>
          <p:nvPr/>
        </p:nvGrpSpPr>
        <p:grpSpPr bwMode="auto">
          <a:xfrm>
            <a:off x="2865809" y="3866569"/>
            <a:ext cx="1688250" cy="851918"/>
            <a:chOff x="1020" y="1571"/>
            <a:chExt cx="1542" cy="634"/>
          </a:xfrm>
        </p:grpSpPr>
        <p:sp>
          <p:nvSpPr>
            <p:cNvPr id="6160" name="AutoShape 10"/>
            <p:cNvSpPr>
              <a:spLocks noChangeArrowheads="1"/>
            </p:cNvSpPr>
            <p:nvPr/>
          </p:nvSpPr>
          <p:spPr bwMode="auto">
            <a:xfrm>
              <a:off x="1066" y="1616"/>
              <a:ext cx="1451" cy="54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b="1" dirty="0"/>
                <a:t>补      选</a:t>
              </a:r>
              <a:r>
                <a:rPr lang="en-US" altLang="zh-CN" b="1" dirty="0"/>
                <a:t>1</a:t>
              </a:r>
            </a:p>
            <a:p>
              <a:pPr algn="ctr"/>
              <a:r>
                <a:rPr lang="zh-CN" altLang="en-US" sz="1800" b="1" dirty="0"/>
                <a:t>（开学第</a:t>
              </a:r>
              <a:r>
                <a:rPr lang="en-US" altLang="zh-CN" sz="1800" b="1" dirty="0"/>
                <a:t>1</a:t>
              </a:r>
              <a:r>
                <a:rPr lang="zh-CN" altLang="en-US" sz="1800" b="1" dirty="0"/>
                <a:t>周）</a:t>
              </a:r>
            </a:p>
          </p:txBody>
        </p:sp>
        <p:sp>
          <p:nvSpPr>
            <p:cNvPr id="6161" name="AutoShape 11"/>
            <p:cNvSpPr>
              <a:spLocks noChangeArrowheads="1"/>
            </p:cNvSpPr>
            <p:nvPr/>
          </p:nvSpPr>
          <p:spPr bwMode="auto">
            <a:xfrm>
              <a:off x="1020" y="1571"/>
              <a:ext cx="1542" cy="63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51" name="Group 24"/>
          <p:cNvGrpSpPr>
            <a:grpSpLocks/>
          </p:cNvGrpSpPr>
          <p:nvPr/>
        </p:nvGrpSpPr>
        <p:grpSpPr bwMode="auto">
          <a:xfrm>
            <a:off x="2865810" y="4842109"/>
            <a:ext cx="1656184" cy="851918"/>
            <a:chOff x="3061" y="1616"/>
            <a:chExt cx="1542" cy="634"/>
          </a:xfrm>
        </p:grpSpPr>
        <p:sp>
          <p:nvSpPr>
            <p:cNvPr id="6158" name="AutoShape 25"/>
            <p:cNvSpPr>
              <a:spLocks noChangeArrowheads="1"/>
            </p:cNvSpPr>
            <p:nvPr/>
          </p:nvSpPr>
          <p:spPr bwMode="auto">
            <a:xfrm>
              <a:off x="3061" y="1616"/>
              <a:ext cx="1542" cy="63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8980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26"/>
            <p:cNvSpPr>
              <a:spLocks noChangeArrowheads="1"/>
            </p:cNvSpPr>
            <p:nvPr/>
          </p:nvSpPr>
          <p:spPr bwMode="auto">
            <a:xfrm>
              <a:off x="3107" y="1661"/>
              <a:ext cx="1451" cy="54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b="1" dirty="0"/>
                <a:t>补      选</a:t>
              </a:r>
              <a:r>
                <a:rPr lang="en-US" altLang="zh-CN" b="1" dirty="0"/>
                <a:t>2</a:t>
              </a:r>
            </a:p>
            <a:p>
              <a:pPr algn="ctr"/>
              <a:r>
                <a:rPr lang="zh-CN" altLang="en-US" sz="1800" b="1" dirty="0"/>
                <a:t>（开学第</a:t>
              </a:r>
              <a:r>
                <a:rPr lang="en-US" altLang="zh-CN" sz="1800" b="1" dirty="0"/>
                <a:t>3</a:t>
              </a:r>
              <a:r>
                <a:rPr lang="zh-CN" altLang="en-US" sz="1800" b="1" dirty="0"/>
                <a:t>周）</a:t>
              </a:r>
            </a:p>
          </p:txBody>
        </p:sp>
      </p:grpSp>
      <p:sp>
        <p:nvSpPr>
          <p:cNvPr id="6152" name="AutoShape 30"/>
          <p:cNvSpPr>
            <a:spLocks/>
          </p:cNvSpPr>
          <p:nvPr/>
        </p:nvSpPr>
        <p:spPr bwMode="auto">
          <a:xfrm>
            <a:off x="2483768" y="1855021"/>
            <a:ext cx="138757" cy="3961283"/>
          </a:xfrm>
          <a:prstGeom prst="leftBrace">
            <a:avLst>
              <a:gd name="adj1" fmla="val 2729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AutoShape 32"/>
          <p:cNvSpPr>
            <a:spLocks noChangeArrowheads="1"/>
          </p:cNvSpPr>
          <p:nvPr/>
        </p:nvSpPr>
        <p:spPr bwMode="auto">
          <a:xfrm>
            <a:off x="5039460" y="1982923"/>
            <a:ext cx="2377365" cy="795430"/>
          </a:xfrm>
          <a:prstGeom prst="wedgeRoundRectCallout">
            <a:avLst>
              <a:gd name="adj1" fmla="val -70408"/>
              <a:gd name="adj2" fmla="val -55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/>
              <a:t>除必修课已预置外，所有选修课自主选择</a:t>
            </a:r>
          </a:p>
        </p:txBody>
      </p:sp>
      <p:sp>
        <p:nvSpPr>
          <p:cNvPr id="6155" name="AutoShape 33"/>
          <p:cNvSpPr>
            <a:spLocks noChangeArrowheads="1"/>
          </p:cNvSpPr>
          <p:nvPr/>
        </p:nvSpPr>
        <p:spPr bwMode="auto">
          <a:xfrm>
            <a:off x="5067470" y="2951496"/>
            <a:ext cx="3068388" cy="795431"/>
          </a:xfrm>
          <a:prstGeom prst="wedgeRoundRectCallout">
            <a:avLst>
              <a:gd name="adj1" fmla="val -67437"/>
              <a:gd name="adj2" fmla="val -2475"/>
              <a:gd name="adj3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dirty="0"/>
              <a:t>系统根据预选结果自动抽签，抽签未中者可改选</a:t>
            </a:r>
          </a:p>
        </p:txBody>
      </p:sp>
      <p:sp>
        <p:nvSpPr>
          <p:cNvPr id="6157" name="AutoShape 35"/>
          <p:cNvSpPr>
            <a:spLocks noChangeArrowheads="1"/>
          </p:cNvSpPr>
          <p:nvPr/>
        </p:nvSpPr>
        <p:spPr bwMode="auto">
          <a:xfrm flipH="1">
            <a:off x="5067462" y="3902743"/>
            <a:ext cx="3523616" cy="795430"/>
          </a:xfrm>
          <a:prstGeom prst="wedgeRoundRectCallout">
            <a:avLst>
              <a:gd name="adj1" fmla="val 64385"/>
              <a:gd name="adj2" fmla="val -10947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000"/>
              </a:lnSpc>
            </a:pPr>
            <a:r>
              <a:rPr lang="zh-CN" altLang="en-US" b="1" spc="-120" dirty="0"/>
              <a:t>因正选关课或漏、错、补、改选</a:t>
            </a:r>
            <a:endParaRPr lang="en-US" altLang="zh-CN" b="1" spc="-120" dirty="0"/>
          </a:p>
          <a:p>
            <a:pPr>
              <a:lnSpc>
                <a:spcPts val="2000"/>
              </a:lnSpc>
            </a:pPr>
            <a:r>
              <a:rPr lang="zh-CN" altLang="en-US" sz="2800" b="1" u="sng" spc="-120" baseline="-25000" dirty="0">
                <a:solidFill>
                  <a:srgbClr val="FF0000"/>
                </a:solidFill>
              </a:rPr>
              <a:t>务必在此时段查询本人选课状态</a:t>
            </a:r>
          </a:p>
        </p:txBody>
      </p:sp>
      <p:sp>
        <p:nvSpPr>
          <p:cNvPr id="3" name="AutoShape 35">
            <a:extLst>
              <a:ext uri="{FF2B5EF4-FFF2-40B4-BE49-F238E27FC236}">
                <a16:creationId xmlns:a16="http://schemas.microsoft.com/office/drawing/2014/main" id="{02DF4C59-AEB4-63BA-20F3-366F1E0A22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39460" y="4871318"/>
            <a:ext cx="2377365" cy="762242"/>
          </a:xfrm>
          <a:prstGeom prst="wedgeRoundRectCallout">
            <a:avLst>
              <a:gd name="adj1" fmla="val 70795"/>
              <a:gd name="adj2" fmla="val -95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000"/>
              </a:lnSpc>
            </a:pPr>
            <a:r>
              <a:rPr lang="zh-CN" altLang="en-US" dirty="0"/>
              <a:t>仅限需重修学生选课</a:t>
            </a:r>
            <a:endParaRPr lang="zh-CN" altLang="en-US" sz="2800" b="1" u="sng" spc="-12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6589199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四、选课方法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678997" y="1540189"/>
            <a:ext cx="6591985" cy="377762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>
                <a:latin typeface="+mn-ea"/>
              </a:rPr>
              <a:t>1. </a:t>
            </a:r>
            <a:r>
              <a:rPr lang="zh-CN" altLang="en-US" sz="2800" b="1" dirty="0">
                <a:solidFill>
                  <a:srgbClr val="800000"/>
                </a:solidFill>
                <a:latin typeface="+mn-ea"/>
              </a:rPr>
              <a:t>路径：校园网→教育教学→本科生教育→ </a:t>
            </a:r>
            <a:r>
              <a:rPr lang="en-US" altLang="zh-CN" sz="2800" b="1" dirty="0">
                <a:solidFill>
                  <a:srgbClr val="800000"/>
                </a:solidFill>
                <a:latin typeface="+mn-ea"/>
              </a:rPr>
              <a:t>URP</a:t>
            </a:r>
            <a:r>
              <a:rPr lang="zh-CN" altLang="en-US" sz="2800" b="1" dirty="0">
                <a:solidFill>
                  <a:srgbClr val="800000"/>
                </a:solidFill>
                <a:latin typeface="+mn-ea"/>
              </a:rPr>
              <a:t>教务管理→选课管理</a:t>
            </a:r>
          </a:p>
          <a:p>
            <a:pPr eaLnBrk="1" hangingPunct="1">
              <a:buFontTx/>
              <a:buNone/>
            </a:pPr>
            <a:r>
              <a:rPr lang="en-US" altLang="zh-CN" sz="2800" b="1" dirty="0">
                <a:latin typeface="+mn-ea"/>
              </a:rPr>
              <a:t>2. </a:t>
            </a:r>
            <a:r>
              <a:rPr lang="zh-CN" altLang="en-US" sz="2800" b="1" dirty="0">
                <a:latin typeface="+mn-ea"/>
              </a:rPr>
              <a:t>登录方式：</a:t>
            </a:r>
          </a:p>
          <a:p>
            <a:pPr eaLnBrk="1" hangingPunct="1">
              <a:buFontTx/>
              <a:buNone/>
            </a:pPr>
            <a:r>
              <a:rPr lang="zh-CN" altLang="en-US" sz="2800" b="1" dirty="0">
                <a:latin typeface="+mn-ea"/>
              </a:rPr>
              <a:t>   用户名：</a:t>
            </a:r>
            <a:r>
              <a:rPr lang="zh-CN" altLang="en-US" sz="2800" b="1" dirty="0">
                <a:solidFill>
                  <a:srgbClr val="800000"/>
                </a:solidFill>
                <a:latin typeface="+mn-ea"/>
              </a:rPr>
              <a:t>学生学号</a:t>
            </a:r>
          </a:p>
          <a:p>
            <a:pPr eaLnBrk="1" hangingPunct="1">
              <a:buFontTx/>
              <a:buNone/>
            </a:pPr>
            <a:r>
              <a:rPr lang="zh-CN" altLang="en-US" sz="2800" b="1" dirty="0">
                <a:latin typeface="+mn-ea"/>
              </a:rPr>
              <a:t>   初始密码：</a:t>
            </a:r>
            <a:r>
              <a:rPr lang="zh-CN" altLang="en-US" sz="2800" b="1" dirty="0">
                <a:solidFill>
                  <a:srgbClr val="800000"/>
                </a:solidFill>
                <a:latin typeface="+mn-ea"/>
              </a:rPr>
              <a:t>身份证后</a:t>
            </a:r>
            <a:r>
              <a:rPr lang="en-US" altLang="zh-CN" sz="2800" b="1" dirty="0">
                <a:solidFill>
                  <a:srgbClr val="800000"/>
                </a:solidFill>
                <a:latin typeface="+mn-ea"/>
              </a:rPr>
              <a:t>6</a:t>
            </a:r>
            <a:r>
              <a:rPr lang="zh-CN" altLang="en-US" sz="2800" b="1" dirty="0">
                <a:solidFill>
                  <a:srgbClr val="800000"/>
                </a:solidFill>
                <a:latin typeface="+mn-ea"/>
              </a:rPr>
              <a:t>位（末位“</a:t>
            </a:r>
            <a:r>
              <a:rPr lang="en-US" altLang="zh-CN" sz="2800" b="1" dirty="0">
                <a:solidFill>
                  <a:srgbClr val="800000"/>
                </a:solidFill>
                <a:latin typeface="+mn-ea"/>
              </a:rPr>
              <a:t>x”</a:t>
            </a:r>
            <a:r>
              <a:rPr lang="zh-CN" altLang="en-US" sz="2800" b="1" dirty="0">
                <a:solidFill>
                  <a:srgbClr val="800000"/>
                </a:solidFill>
                <a:latin typeface="+mn-ea"/>
              </a:rPr>
              <a:t>的改为数字“</a:t>
            </a:r>
            <a:r>
              <a:rPr lang="en-US" altLang="zh-CN" sz="2800" b="1" dirty="0">
                <a:solidFill>
                  <a:srgbClr val="800000"/>
                </a:solidFill>
                <a:latin typeface="+mn-ea"/>
              </a:rPr>
              <a:t>0”</a:t>
            </a:r>
            <a:r>
              <a:rPr lang="zh-CN" altLang="en-US" sz="2800" b="1" dirty="0">
                <a:solidFill>
                  <a:srgbClr val="800000"/>
                </a:solidFill>
                <a:latin typeface="+mn-ea"/>
              </a:rPr>
              <a:t>）。</a:t>
            </a:r>
            <a:endParaRPr lang="en-US" altLang="zh-CN" sz="2800" b="1" dirty="0">
              <a:solidFill>
                <a:srgbClr val="800000"/>
              </a:solidFill>
              <a:latin typeface="+mn-ea"/>
            </a:endParaRPr>
          </a:p>
          <a:p>
            <a:pPr eaLnBrk="1" hangingPunct="1">
              <a:buFontTx/>
              <a:buNone/>
            </a:pPr>
            <a:r>
              <a:rPr lang="en-US" altLang="zh-CN" sz="2800" b="1" dirty="0">
                <a:latin typeface="+mn-ea"/>
              </a:rPr>
              <a:t>3. </a:t>
            </a:r>
            <a:r>
              <a:rPr lang="zh-CN" altLang="en-US" sz="2800" b="1" dirty="0">
                <a:latin typeface="+mn-ea"/>
              </a:rPr>
              <a:t>校外需先登录</a:t>
            </a:r>
            <a:r>
              <a:rPr lang="en-US" altLang="zh-CN" sz="2800" b="1" dirty="0">
                <a:latin typeface="+mn-ea"/>
              </a:rPr>
              <a:t>VPN</a:t>
            </a:r>
            <a:endParaRPr lang="en-US" altLang="zh-CN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54273"/>
            <a:ext cx="6589199" cy="64430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五、选课注意事项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28800"/>
            <a:ext cx="7834064" cy="2764333"/>
          </a:xfrm>
        </p:spPr>
        <p:txBody>
          <a:bodyPr>
            <a:noAutofit/>
          </a:bodyPr>
          <a:lstStyle/>
          <a:p>
            <a:pPr marL="609600" indent="-609600" eaLnBrk="1" hangingPunct="1">
              <a:spcAft>
                <a:spcPts val="1200"/>
              </a:spcAft>
              <a:buFontTx/>
              <a:buAutoNum type="arabicPeriod"/>
            </a:pPr>
            <a:r>
              <a:rPr lang="zh-CN" altLang="en-US" sz="2800" b="1" dirty="0"/>
              <a:t>选课期间有关信息将及时在教务在线公告栏中发布，学生应注意查看。</a:t>
            </a:r>
          </a:p>
          <a:p>
            <a:pPr marL="609600" indent="-609600" eaLnBrk="1" hangingPunct="1">
              <a:spcAft>
                <a:spcPts val="1200"/>
              </a:spcAft>
              <a:buFontTx/>
              <a:buAutoNum type="arabicPeriod" startAt="2"/>
            </a:pPr>
            <a:r>
              <a:rPr lang="zh-CN" altLang="en-US" sz="2800" b="1" dirty="0"/>
              <a:t>重修课程选完之后与其他课程时间有冲突需办理免听手续。</a:t>
            </a:r>
            <a:endParaRPr lang="en-US" altLang="zh-CN" sz="2800" b="1" dirty="0"/>
          </a:p>
          <a:p>
            <a:pPr marL="609600" indent="-609600" eaLnBrk="1" hangingPunct="1">
              <a:spcAft>
                <a:spcPts val="1200"/>
              </a:spcAft>
              <a:buFontTx/>
              <a:buAutoNum type="arabicPeriod" startAt="2"/>
            </a:pPr>
            <a:r>
              <a:rPr lang="zh-CN" altLang="en-US" sz="2800" b="1" dirty="0"/>
              <a:t>公共英语课程选课说明请参见</a:t>
            </a:r>
            <a:r>
              <a:rPr lang="en-US" altLang="zh-CN" sz="2800" b="1" dirty="0">
                <a:solidFill>
                  <a:srgbClr val="800000"/>
                </a:solidFill>
              </a:rPr>
              <a:t>《2022</a:t>
            </a:r>
            <a:r>
              <a:rPr lang="zh-CN" altLang="en-US" sz="2800" b="1" dirty="0">
                <a:solidFill>
                  <a:srgbClr val="800000"/>
                </a:solidFill>
              </a:rPr>
              <a:t>级学生“公共外语类”课程预置说明</a:t>
            </a:r>
            <a:r>
              <a:rPr lang="en-US" altLang="zh-CN" sz="2800" b="1" dirty="0">
                <a:solidFill>
                  <a:srgbClr val="800000"/>
                </a:solidFill>
              </a:rPr>
              <a:t>》</a:t>
            </a:r>
            <a:endParaRPr lang="en-US" altLang="zh-CN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1651</TotalTime>
  <Words>756</Words>
  <Application>Microsoft Office PowerPoint</Application>
  <PresentationFormat>全屏显示(4:3)</PresentationFormat>
  <Paragraphs>67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黑体</vt:lpstr>
      <vt:lpstr>幼圆</vt:lpstr>
      <vt:lpstr>Arial</vt:lpstr>
      <vt:lpstr>Calibri</vt:lpstr>
      <vt:lpstr>Century Gothic</vt:lpstr>
      <vt:lpstr>Verdana</vt:lpstr>
      <vt:lpstr>Wingdings</vt:lpstr>
      <vt:lpstr>Wingdings 3</vt:lpstr>
      <vt:lpstr>丝状</vt:lpstr>
      <vt:lpstr>PowerPoint 演示文稿</vt:lpstr>
      <vt:lpstr>一、选课原则</vt:lpstr>
      <vt:lpstr>二、选课准备</vt:lpstr>
      <vt:lpstr>《选课指南》和《课表》的区别</vt:lpstr>
      <vt:lpstr>选课准备</vt:lpstr>
      <vt:lpstr>《选课指南》示例</vt:lpstr>
      <vt:lpstr>  三、选课阶段</vt:lpstr>
      <vt:lpstr>四、选课方法</vt:lpstr>
      <vt:lpstr>五、选课注意事项</vt:lpstr>
      <vt:lpstr>五、选课注意事项（续1）</vt:lpstr>
      <vt:lpstr>五、选课注意事项（续2）</vt:lpstr>
      <vt:lpstr>五、选课注意事项（续3）</vt:lpstr>
      <vt:lpstr>PowerPoint 演示文稿</vt:lpstr>
      <vt:lpstr>PowerPoint 演示文稿</vt:lpstr>
      <vt:lpstr>最后确认课表：以URP课表为准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微软中国</dc:creator>
  <cp:lastModifiedBy>wang qiang</cp:lastModifiedBy>
  <cp:revision>269</cp:revision>
  <dcterms:created xsi:type="dcterms:W3CDTF">2014-12-17T01:55:47Z</dcterms:created>
  <dcterms:modified xsi:type="dcterms:W3CDTF">2022-12-22T03:33:04Z</dcterms:modified>
</cp:coreProperties>
</file>