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336" r:id="rId2"/>
    <p:sldId id="1266" r:id="rId3"/>
    <p:sldId id="1267" r:id="rId4"/>
    <p:sldId id="1272" r:id="rId5"/>
    <p:sldId id="1271" r:id="rId6"/>
    <p:sldId id="1268" r:id="rId7"/>
    <p:sldId id="1337" r:id="rId8"/>
    <p:sldId id="1339" r:id="rId9"/>
    <p:sldId id="1269" r:id="rId10"/>
    <p:sldId id="1273" r:id="rId11"/>
    <p:sldId id="1274" r:id="rId12"/>
    <p:sldId id="1275" r:id="rId13"/>
    <p:sldId id="1276" r:id="rId14"/>
    <p:sldId id="1278" r:id="rId15"/>
    <p:sldId id="1281" r:id="rId16"/>
    <p:sldId id="1277" r:id="rId17"/>
    <p:sldId id="1279" r:id="rId18"/>
    <p:sldId id="1280" r:id="rId19"/>
    <p:sldId id="1282" r:id="rId20"/>
    <p:sldId id="1332" r:id="rId21"/>
    <p:sldId id="1334" r:id="rId22"/>
    <p:sldId id="1335" r:id="rId23"/>
    <p:sldId id="1340" r:id="rId24"/>
    <p:sldId id="1265" r:id="rId2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4">
          <p15:clr>
            <a:srgbClr val="A4A3A4"/>
          </p15:clr>
        </p15:guide>
        <p15:guide id="2" pos="2994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F20000"/>
    <a:srgbClr val="FFFFFF"/>
    <a:srgbClr val="B2CCEC"/>
    <a:srgbClr val="E7EFF9"/>
    <a:srgbClr val="D1E0F3"/>
    <a:srgbClr val="BFD5EF"/>
    <a:srgbClr val="DDE9F7"/>
    <a:srgbClr val="FFB1AB"/>
    <a:srgbClr val="004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86425" autoAdjust="0"/>
  </p:normalViewPr>
  <p:slideViewPr>
    <p:cSldViewPr>
      <p:cViewPr varScale="1">
        <p:scale>
          <a:sx n="121" d="100"/>
          <a:sy n="121" d="100"/>
        </p:scale>
        <p:origin x="630" y="102"/>
      </p:cViewPr>
      <p:guideLst>
        <p:guide orient="horz" pos="1874"/>
        <p:guide pos="2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C71620-852E-4757-94E6-E72A0CCD739A}" type="slidenum">
              <a:rPr lang="zh-CN" altLang="en-US"/>
              <a:t>‹#›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6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D46E22BD-F0A7-4FC8-B20E-D5EFC678615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42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日期占位符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067C6F9-DF3C-4813-B43F-DE4F16A01FA8}" type="datetime1">
              <a:rPr lang="zh-CN" altLang="en-US" smtClean="0"/>
              <a:pPr>
                <a:buFont typeface="Arial" panose="020B0604020202020204" pitchFamily="34" charset="0"/>
                <a:buNone/>
              </a:pPr>
              <a:t>2020/10/13</a:t>
            </a:fld>
            <a:endParaRPr lang="zh-CN" altLang="en-US" sz="1200" smtClean="0"/>
          </a:p>
        </p:txBody>
      </p:sp>
      <p:sp>
        <p:nvSpPr>
          <p:cNvPr id="16389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029BC7E-AC7B-4C9C-A914-A6BE297993C8}" type="slidenum">
              <a:rPr lang="zh-CN" altLang="en-US" smtClean="0"/>
              <a:pPr/>
              <a:t>1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83463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629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609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044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18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563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967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005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179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674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72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910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337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636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56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660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0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47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0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36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en-US" altLang="zh-CN" smtClean="0">
                <a:latin typeface="黑体" panose="02010609060101010101" pitchFamily="49" charset="-122"/>
                <a:ea typeface="黑体" panose="02010609060101010101" pitchFamily="49" charset="-122"/>
              </a:rPr>
              <a:t>2018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mtClean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日，收到六部联合下发的通知，开始垃圾分类调研和基础数据收集整理工作。</a:t>
            </a: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68D9A255-037E-4ECA-83BC-932F87ACED56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2020/10/13</a:t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1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11F65EA3-A041-452F-87E5-475628D7BD4A}" type="slidenum">
              <a:rPr lang="zh-CN" altLang="en-US"/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54597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日期占位符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5810FAA-7910-4BA1-9163-686542428BA3}" type="datetime1">
              <a:rPr lang="zh-CN" altLang="en-US" smtClean="0"/>
              <a:pPr>
                <a:buFont typeface="Arial" panose="020B0604020202020204" pitchFamily="34" charset="0"/>
                <a:buNone/>
              </a:pPr>
              <a:t>2020/10/13</a:t>
            </a:fld>
            <a:endParaRPr lang="zh-CN" altLang="en-US" sz="1200" smtClean="0"/>
          </a:p>
        </p:txBody>
      </p:sp>
      <p:sp>
        <p:nvSpPr>
          <p:cNvPr id="38917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05D0CF-B446-4353-8008-F7D22EAC16D5}" type="slidenum">
              <a:rPr lang="zh-CN" altLang="en-US" smtClean="0"/>
              <a:pPr/>
              <a:t>7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1934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日期占位符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BE7BB035-7BD4-4A30-B4D6-DFBBE168CFF5}" type="datetime1">
              <a:rPr lang="zh-CN" altLang="en-US" smtClean="0"/>
              <a:pPr>
                <a:buFont typeface="Arial" panose="020B0604020202020204" pitchFamily="34" charset="0"/>
                <a:buNone/>
              </a:pPr>
              <a:t>2020/10/13</a:t>
            </a:fld>
            <a:endParaRPr lang="zh-CN" altLang="en-US" sz="1200" smtClean="0"/>
          </a:p>
        </p:txBody>
      </p:sp>
      <p:sp>
        <p:nvSpPr>
          <p:cNvPr id="40965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42AE657-89DF-4894-B1B2-CEA8C33E8AAF}" type="slidenum">
              <a:rPr lang="zh-CN" altLang="en-US" smtClean="0"/>
              <a:pPr/>
              <a:t>8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33800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902836-7AB1-4D6B-9D13-773CE417CC2C}" type="slidenum">
              <a:rPr altLang="en-US" smtClean="0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06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E38B-3446-4C4D-AD94-4B18F43F1C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52E2-DC39-48AE-9C34-47160B075E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BE79-D9E4-4593-B59A-EF8C7E1B80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00088"/>
            <a:ext cx="9144000" cy="431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47970"/>
          </a:xfr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240360"/>
          </a:xfrm>
        </p:spPr>
        <p:txBody>
          <a:bodyPr/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5475-9E5E-4027-9CBE-A599E86DD1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CE6B-B1A1-4120-955B-2823D77364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6BB9-7AF3-4CCF-8C87-EBF6E9F227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6BEF-3E06-4136-BAA1-9D02603BB4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46BC-008E-4181-8A57-9656E77522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856C-234A-464C-8CE5-63CD53DB23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7643-5030-4CFF-864A-B0120F04F5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B43E-EF1A-433C-8107-8247BED006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0F54EB-0E76-4FE1-B2E6-1909F57EC01D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0188"/>
            <a:ext cx="15128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"/>
            <a:ext cx="9144000" cy="516493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7000">
                <a:schemeClr val="bg1">
                  <a:lumMod val="99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15" name="标题 1"/>
          <p:cNvSpPr>
            <a:spLocks noGrp="1"/>
          </p:cNvSpPr>
          <p:nvPr>
            <p:ph type="title"/>
          </p:nvPr>
        </p:nvSpPr>
        <p:spPr>
          <a:xfrm>
            <a:off x="0" y="1331119"/>
            <a:ext cx="9144000" cy="2328863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</a:b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校园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生活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垃圾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分类与节约粮食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</a:b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知  识  宣  讲  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3811191"/>
            <a:ext cx="2818210" cy="64294"/>
          </a:xfrm>
          <a:custGeom>
            <a:avLst/>
            <a:gdLst>
              <a:gd name="connsiteX0" fmla="*/ 3773155 w 3773156"/>
              <a:gd name="connsiteY0" fmla="*/ 0 h 79381"/>
              <a:gd name="connsiteX1" fmla="*/ 3773156 w 3773156"/>
              <a:gd name="connsiteY1" fmla="*/ 0 h 79381"/>
              <a:gd name="connsiteX2" fmla="*/ 3773156 w 3773156"/>
              <a:gd name="connsiteY2" fmla="*/ 79381 h 79381"/>
              <a:gd name="connsiteX3" fmla="*/ 3773155 w 3773156"/>
              <a:gd name="connsiteY3" fmla="*/ 79381 h 79381"/>
              <a:gd name="connsiteX4" fmla="*/ 0 w 3773156"/>
              <a:gd name="connsiteY4" fmla="*/ 0 h 79381"/>
              <a:gd name="connsiteX5" fmla="*/ 3773154 w 3773156"/>
              <a:gd name="connsiteY5" fmla="*/ 0 h 79381"/>
              <a:gd name="connsiteX6" fmla="*/ 3727259 w 3773156"/>
              <a:gd name="connsiteY6" fmla="*/ 79381 h 79381"/>
              <a:gd name="connsiteX7" fmla="*/ 0 w 3773156"/>
              <a:gd name="connsiteY7" fmla="*/ 79381 h 7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3156" h="79381">
                <a:moveTo>
                  <a:pt x="3773155" y="0"/>
                </a:moveTo>
                <a:lnTo>
                  <a:pt x="3773156" y="0"/>
                </a:lnTo>
                <a:lnTo>
                  <a:pt x="3773156" y="79381"/>
                </a:lnTo>
                <a:lnTo>
                  <a:pt x="3773155" y="79381"/>
                </a:lnTo>
                <a:close/>
                <a:moveTo>
                  <a:pt x="0" y="0"/>
                </a:moveTo>
                <a:lnTo>
                  <a:pt x="3773154" y="0"/>
                </a:lnTo>
                <a:lnTo>
                  <a:pt x="3727259" y="79381"/>
                </a:lnTo>
                <a:lnTo>
                  <a:pt x="0" y="79381"/>
                </a:lnTo>
                <a:close/>
              </a:path>
            </a:pathLst>
          </a:custGeom>
          <a:solidFill>
            <a:srgbClr val="918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806405" y="4014787"/>
            <a:ext cx="1531188" cy="4385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13</a:t>
            </a:r>
            <a:r>
              <a:rPr lang="zh-CN" alt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日</a:t>
            </a:r>
            <a:endParaRPr lang="zh-CN" alt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flipH="1" flipV="1">
            <a:off x="2799160" y="3768329"/>
            <a:ext cx="6344840" cy="115490"/>
          </a:xfrm>
          <a:custGeom>
            <a:avLst/>
            <a:gdLst>
              <a:gd name="connsiteX0" fmla="*/ 8459959 w 8459959"/>
              <a:gd name="connsiteY0" fmla="*/ 96857 h 153970"/>
              <a:gd name="connsiteX1" fmla="*/ 8459958 w 8459959"/>
              <a:gd name="connsiteY1" fmla="*/ 96857 h 153970"/>
              <a:gd name="connsiteX2" fmla="*/ 8459958 w 8459959"/>
              <a:gd name="connsiteY2" fmla="*/ 0 h 153970"/>
              <a:gd name="connsiteX3" fmla="*/ 8459959 w 8459959"/>
              <a:gd name="connsiteY3" fmla="*/ 0 h 153970"/>
              <a:gd name="connsiteX4" fmla="*/ 8360630 w 8459959"/>
              <a:gd name="connsiteY4" fmla="*/ 153970 h 153970"/>
              <a:gd name="connsiteX5" fmla="*/ 4691368 w 8459959"/>
              <a:gd name="connsiteY5" fmla="*/ 153970 h 153970"/>
              <a:gd name="connsiteX6" fmla="*/ 4691367 w 8459959"/>
              <a:gd name="connsiteY6" fmla="*/ 153970 h 153970"/>
              <a:gd name="connsiteX7" fmla="*/ 4628589 w 8459959"/>
              <a:gd name="connsiteY7" fmla="*/ 153970 h 153970"/>
              <a:gd name="connsiteX8" fmla="*/ 3262402 w 8459959"/>
              <a:gd name="connsiteY8" fmla="*/ 153970 h 153970"/>
              <a:gd name="connsiteX9" fmla="*/ 0 w 8459959"/>
              <a:gd name="connsiteY9" fmla="*/ 153970 h 153970"/>
              <a:gd name="connsiteX10" fmla="*/ 0 w 8459959"/>
              <a:gd name="connsiteY10" fmla="*/ 0 h 153970"/>
              <a:gd name="connsiteX11" fmla="*/ 3298952 w 8459959"/>
              <a:gd name="connsiteY11" fmla="*/ 0 h 153970"/>
              <a:gd name="connsiteX12" fmla="*/ 4727916 w 8459959"/>
              <a:gd name="connsiteY12" fmla="*/ 0 h 153970"/>
              <a:gd name="connsiteX13" fmla="*/ 4727917 w 8459959"/>
              <a:gd name="connsiteY13" fmla="*/ 0 h 153970"/>
              <a:gd name="connsiteX14" fmla="*/ 4727918 w 8459959"/>
              <a:gd name="connsiteY14" fmla="*/ 0 h 153970"/>
              <a:gd name="connsiteX15" fmla="*/ 8459957 w 8459959"/>
              <a:gd name="connsiteY15" fmla="*/ 0 h 153970"/>
              <a:gd name="connsiteX16" fmla="*/ 8422940 w 8459959"/>
              <a:gd name="connsiteY16" fmla="*/ 57113 h 153970"/>
              <a:gd name="connsiteX17" fmla="*/ 8423407 w 8459959"/>
              <a:gd name="connsiteY17" fmla="*/ 57113 h 153970"/>
              <a:gd name="connsiteX18" fmla="*/ 8423409 w 8459959"/>
              <a:gd name="connsiteY18" fmla="*/ 153970 h 153970"/>
              <a:gd name="connsiteX19" fmla="*/ 8423408 w 8459959"/>
              <a:gd name="connsiteY19" fmla="*/ 153970 h 153970"/>
              <a:gd name="connsiteX20" fmla="*/ 8423408 w 8459959"/>
              <a:gd name="connsiteY20" fmla="*/ 57113 h 153970"/>
              <a:gd name="connsiteX21" fmla="*/ 8423409 w 8459959"/>
              <a:gd name="connsiteY21" fmla="*/ 57113 h 15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459959" h="153970">
                <a:moveTo>
                  <a:pt x="8459959" y="96857"/>
                </a:moveTo>
                <a:lnTo>
                  <a:pt x="8459958" y="96857"/>
                </a:lnTo>
                <a:lnTo>
                  <a:pt x="8459958" y="0"/>
                </a:lnTo>
                <a:lnTo>
                  <a:pt x="8459959" y="0"/>
                </a:lnTo>
                <a:close/>
                <a:moveTo>
                  <a:pt x="8360630" y="153970"/>
                </a:moveTo>
                <a:lnTo>
                  <a:pt x="4691368" y="153970"/>
                </a:lnTo>
                <a:lnTo>
                  <a:pt x="4691367" y="153970"/>
                </a:lnTo>
                <a:lnTo>
                  <a:pt x="4628589" y="153970"/>
                </a:lnTo>
                <a:lnTo>
                  <a:pt x="3262402" y="153970"/>
                </a:lnTo>
                <a:lnTo>
                  <a:pt x="0" y="153970"/>
                </a:lnTo>
                <a:lnTo>
                  <a:pt x="0" y="0"/>
                </a:lnTo>
                <a:lnTo>
                  <a:pt x="3298952" y="0"/>
                </a:lnTo>
                <a:lnTo>
                  <a:pt x="4727916" y="0"/>
                </a:lnTo>
                <a:lnTo>
                  <a:pt x="4727917" y="0"/>
                </a:lnTo>
                <a:lnTo>
                  <a:pt x="4727918" y="0"/>
                </a:lnTo>
                <a:lnTo>
                  <a:pt x="8459957" y="0"/>
                </a:lnTo>
                <a:lnTo>
                  <a:pt x="8422940" y="57113"/>
                </a:lnTo>
                <a:lnTo>
                  <a:pt x="8423407" y="57113"/>
                </a:lnTo>
                <a:close/>
                <a:moveTo>
                  <a:pt x="8423409" y="153970"/>
                </a:moveTo>
                <a:lnTo>
                  <a:pt x="8423408" y="153970"/>
                </a:lnTo>
                <a:lnTo>
                  <a:pt x="8423408" y="57113"/>
                </a:lnTo>
                <a:lnTo>
                  <a:pt x="8423409" y="571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319" name="矩形 6"/>
          <p:cNvSpPr>
            <a:spLocks noChangeArrowheads="1"/>
          </p:cNvSpPr>
          <p:nvPr/>
        </p:nvSpPr>
        <p:spPr bwMode="auto">
          <a:xfrm>
            <a:off x="1182291" y="1503779"/>
            <a:ext cx="7011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垃圾分类  校园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新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时尚   节约粮食  育人高要求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组合 8"/>
          <p:cNvGrpSpPr>
            <a:grpSpLocks noChangeAspect="1"/>
          </p:cNvGrpSpPr>
          <p:nvPr/>
        </p:nvGrpSpPr>
        <p:grpSpPr>
          <a:xfrm>
            <a:off x="276815" y="234324"/>
            <a:ext cx="3192447" cy="696745"/>
            <a:chOff x="3214678" y="1928808"/>
            <a:chExt cx="3083151" cy="665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校标、校名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678" y="1979665"/>
              <a:ext cx="584387" cy="571504"/>
            </a:xfrm>
            <a:prstGeom prst="rect">
              <a:avLst/>
            </a:prstGeom>
          </p:spPr>
        </p:pic>
        <p:pic>
          <p:nvPicPr>
            <p:cNvPr id="11" name="图片 10" descr="校名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6182" y="1928808"/>
              <a:ext cx="2511647" cy="665224"/>
            </a:xfrm>
            <a:prstGeom prst="rect">
              <a:avLst/>
            </a:prstGeom>
          </p:spPr>
        </p:pic>
      </p:grp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696516" y="4081463"/>
            <a:ext cx="222647" cy="222647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1012032" y="4275535"/>
            <a:ext cx="340519" cy="340519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1229917" y="4143376"/>
            <a:ext cx="240506" cy="240506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51019" y="4182666"/>
            <a:ext cx="226219" cy="25717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66CC"/>
              </a:solidFill>
            </a:endParaRPr>
          </a:p>
        </p:txBody>
      </p:sp>
      <p:grpSp>
        <p:nvGrpSpPr>
          <p:cNvPr id="15373" name="组合 24"/>
          <p:cNvGrpSpPr>
            <a:grpSpLocks/>
          </p:cNvGrpSpPr>
          <p:nvPr/>
        </p:nvGrpSpPr>
        <p:grpSpPr bwMode="auto">
          <a:xfrm>
            <a:off x="7266385" y="4019550"/>
            <a:ext cx="883444" cy="852488"/>
            <a:chOff x="9038749" y="3181260"/>
            <a:chExt cx="2287783" cy="2088232"/>
          </a:xfrm>
        </p:grpSpPr>
        <p:sp>
          <p:nvSpPr>
            <p:cNvPr id="26" name="矩形 25"/>
            <p:cNvSpPr/>
            <p:nvPr/>
          </p:nvSpPr>
          <p:spPr>
            <a:xfrm>
              <a:off x="9038749" y="3181260"/>
              <a:ext cx="1153141" cy="10441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66CC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173391" y="4225376"/>
              <a:ext cx="1153141" cy="10441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66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5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-36512" y="771550"/>
            <a:ext cx="2304256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垃圾怎么分类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？</a:t>
            </a:r>
          </a:p>
        </p:txBody>
      </p:sp>
      <p:pic>
        <p:nvPicPr>
          <p:cNvPr id="7" name="图片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2000" y="1128740"/>
            <a:ext cx="6480000" cy="372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-49993" y="895345"/>
            <a:ext cx="2439181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垃圾怎么分类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？</a:t>
            </a:r>
          </a:p>
        </p:txBody>
      </p:sp>
      <p:pic>
        <p:nvPicPr>
          <p:cNvPr id="6" name="图片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252535"/>
            <a:ext cx="7560840" cy="36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-108520" y="895345"/>
            <a:ext cx="2376624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垃圾怎么分类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？</a:t>
            </a:r>
          </a:p>
        </p:txBody>
      </p:sp>
      <p:pic>
        <p:nvPicPr>
          <p:cNvPr id="7" name="图片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2000" y="1252534"/>
            <a:ext cx="6480000" cy="36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251519" y="747041"/>
            <a:ext cx="2088233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垃圾怎么分类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？</a:t>
            </a:r>
          </a:p>
        </p:txBody>
      </p:sp>
      <p:pic>
        <p:nvPicPr>
          <p:cNvPr id="6" name="图片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104231"/>
            <a:ext cx="8280920" cy="38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51520" y="835677"/>
            <a:ext cx="7200800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我校垃圾分类如何做？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从每个学生的一天保障好垃圾分类的实施效果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3415" y="1474077"/>
            <a:ext cx="7731125" cy="2313064"/>
            <a:chOff x="785786" y="1571618"/>
            <a:chExt cx="7837021" cy="2697162"/>
          </a:xfrm>
        </p:grpSpPr>
        <p:pic>
          <p:nvPicPr>
            <p:cNvPr id="7" name="图片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9503" y="1571618"/>
              <a:ext cx="2643034" cy="269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786" y="1571618"/>
              <a:ext cx="2532618" cy="26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43636" y="1571618"/>
              <a:ext cx="2479171" cy="26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360045" y="4013200"/>
            <a:ext cx="802449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学校在学生公寓设置了生活垃圾分类投放点，定时定点投放。（十五小区西侧，开放时间：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7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00-8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30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，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12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30-13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00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，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17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00-19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：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00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）</a:t>
            </a: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rPr>
              <a:t>在教学楼、学院楼等区域设置了分类投放垃圾桶，请同学们按照分类要求准确投放。</a:t>
            </a:r>
            <a:endParaRPr lang="zh-CN" altLang="en-US" sz="1600" dirty="0">
              <a:solidFill>
                <a:srgbClr val="FF0000"/>
              </a:solidFill>
              <a:sym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1" name="矩形 52"/>
          <p:cNvSpPr>
            <a:spLocks noChangeArrowheads="1"/>
          </p:cNvSpPr>
          <p:nvPr/>
        </p:nvSpPr>
        <p:spPr bwMode="auto">
          <a:xfrm>
            <a:off x="2195736" y="862014"/>
            <a:ext cx="4591050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学校及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上级部门对垃圾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分类考核要求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5" name="标题 1"/>
          <p:cNvSpPr txBox="1"/>
          <p:nvPr/>
        </p:nvSpPr>
        <p:spPr bwMode="auto">
          <a:xfrm>
            <a:off x="571472" y="3429006"/>
            <a:ext cx="3071834" cy="142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学校半月简报制度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4000"/>
              </a:lnSpc>
              <a:spcBef>
                <a:spcPts val="1200"/>
              </a:spcBef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简报中将存在的问题汇总后报相关校领导及各学院、部门领导，促进分类成效的提升。</a:t>
            </a:r>
            <a:endParaRPr lang="en-US" altLang="zh-CN" sz="16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14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9204"/>
            <a:ext cx="3167614" cy="206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7" y="1433518"/>
            <a:ext cx="4943243" cy="27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52"/>
          <p:cNvSpPr>
            <a:spLocks noChangeArrowheads="1"/>
          </p:cNvSpPr>
          <p:nvPr/>
        </p:nvSpPr>
        <p:spPr bwMode="auto">
          <a:xfrm>
            <a:off x="4143372" y="4357700"/>
            <a:ext cx="4591050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市教委考核体系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每月不定期检查，满分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100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分，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90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分及格，通报批评不及格高校。我校历次检查成绩均优异。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1691680" y="987574"/>
            <a:ext cx="5143535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更多垃圾分类请查询或关注以下微信公众号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3"/>
          <a:srcRect l="21754" t="62032" r="33381" b="4193"/>
          <a:stretch>
            <a:fillRect/>
          </a:stretch>
        </p:blipFill>
        <p:spPr bwMode="auto">
          <a:xfrm>
            <a:off x="1043608" y="1491630"/>
            <a:ext cx="6768751" cy="29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880772"/>
            <a:ext cx="4573742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1571618"/>
            <a:ext cx="7992888" cy="314327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46354" y="185851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习近平总书记重要指示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137" y="2521885"/>
            <a:ext cx="6643734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坚决制止餐饮浪费行为切实培养节约习惯</a:t>
            </a:r>
            <a:endParaRPr lang="en-US" altLang="zh-CN" sz="2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在全社会营造浪费可耻节为荣的氛围</a:t>
            </a:r>
            <a:endParaRPr lang="zh-CN" altLang="en-US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880772"/>
            <a:ext cx="6286544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矩形 52"/>
          <p:cNvSpPr>
            <a:spLocks noChangeArrowheads="1"/>
          </p:cNvSpPr>
          <p:nvPr/>
        </p:nvSpPr>
        <p:spPr bwMode="auto">
          <a:xfrm>
            <a:off x="2276475" y="1500180"/>
            <a:ext cx="4591050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学校杜绝餐饮浪费相关举措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42910" y="1928808"/>
            <a:ext cx="8001056" cy="2786082"/>
            <a:chOff x="1000100" y="1928808"/>
            <a:chExt cx="8001056" cy="2786082"/>
          </a:xfrm>
        </p:grpSpPr>
        <p:sp>
          <p:nvSpPr>
            <p:cNvPr id="14" name="矩形 13"/>
            <p:cNvSpPr/>
            <p:nvPr/>
          </p:nvSpPr>
          <p:spPr>
            <a:xfrm>
              <a:off x="1000100" y="1928808"/>
              <a:ext cx="3214710" cy="3571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全过程管理减少各环节浪费</a:t>
              </a:r>
              <a:endPara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00100" y="2285998"/>
              <a:ext cx="8001056" cy="242889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57212" y="2285998"/>
            <a:ext cx="7829576" cy="2500330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002060"/>
                </a:solidFill>
              </a:rPr>
              <a:t>1.</a:t>
            </a:r>
            <a:r>
              <a:rPr lang="zh-CN" altLang="en-US" sz="1600" dirty="0" smtClean="0">
                <a:solidFill>
                  <a:srgbClr val="002060"/>
                </a:solidFill>
              </a:rPr>
              <a:t>通过上海高校后勤配货管理中心溯源系统大数据分析，从原材料采购源头开始提供精准服务。</a:t>
            </a:r>
            <a:r>
              <a:rPr lang="en-US" altLang="zh-CN" sz="1600" dirty="0" smtClean="0">
                <a:solidFill>
                  <a:srgbClr val="002060"/>
                </a:solidFill>
              </a:rPr>
              <a:t/>
            </a:r>
            <a:br>
              <a:rPr lang="en-US" altLang="zh-CN" sz="1600" dirty="0" smtClean="0">
                <a:solidFill>
                  <a:srgbClr val="002060"/>
                </a:solidFill>
              </a:rPr>
            </a:br>
            <a:r>
              <a:rPr lang="en-US" altLang="zh-CN" sz="1600" dirty="0" smtClean="0">
                <a:solidFill>
                  <a:srgbClr val="002060"/>
                </a:solidFill>
              </a:rPr>
              <a:t>2.</a:t>
            </a:r>
            <a:r>
              <a:rPr lang="zh-CN" altLang="en-US" sz="1600" dirty="0" smtClean="0">
                <a:solidFill>
                  <a:srgbClr val="002060"/>
                </a:solidFill>
              </a:rPr>
              <a:t>强化食堂各工种协作，</a:t>
            </a:r>
            <a:r>
              <a:rPr lang="zh-CN" altLang="zh-CN" sz="1600" dirty="0" smtClean="0">
                <a:solidFill>
                  <a:srgbClr val="002060"/>
                </a:solidFill>
              </a:rPr>
              <a:t>在菜肴烹饪时先炒一部分</a:t>
            </a:r>
            <a:r>
              <a:rPr lang="zh-CN" altLang="en-US" sz="1600" dirty="0" smtClean="0">
                <a:solidFill>
                  <a:srgbClr val="002060"/>
                </a:solidFill>
              </a:rPr>
              <a:t>，</a:t>
            </a:r>
            <a:r>
              <a:rPr lang="zh-CN" altLang="zh-CN" sz="1600" dirty="0" smtClean="0">
                <a:solidFill>
                  <a:srgbClr val="002060"/>
                </a:solidFill>
              </a:rPr>
              <a:t>视师生就餐情况及时补充菜品</a:t>
            </a:r>
            <a:r>
              <a:rPr lang="zh-CN" altLang="en-US" sz="1600" dirty="0" smtClean="0">
                <a:solidFill>
                  <a:srgbClr val="002060"/>
                </a:solidFill>
              </a:rPr>
              <a:t>，做到好吃新鲜不浪费。</a:t>
            </a:r>
            <a:r>
              <a:rPr lang="en-US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600" dirty="0" smtClean="0">
                <a:solidFill>
                  <a:srgbClr val="002060"/>
                </a:solidFill>
              </a:rPr>
              <a:t>3.</a:t>
            </a:r>
            <a:r>
              <a:rPr lang="zh-CN" altLang="en-US" sz="1600" dirty="0" smtClean="0">
                <a:solidFill>
                  <a:srgbClr val="002060"/>
                </a:solidFill>
              </a:rPr>
              <a:t>根据食堂用餐日流量及畅销菜品引导采购</a:t>
            </a:r>
            <a:r>
              <a:rPr lang="en-US" altLang="zh-CN" sz="1600" dirty="0" smtClean="0">
                <a:solidFill>
                  <a:srgbClr val="002060"/>
                </a:solidFill>
              </a:rPr>
              <a:t/>
            </a:r>
            <a:br>
              <a:rPr lang="en-US" altLang="zh-CN" sz="1600" dirty="0" smtClean="0">
                <a:solidFill>
                  <a:srgbClr val="002060"/>
                </a:solidFill>
              </a:rPr>
            </a:br>
            <a:r>
              <a:rPr lang="en-US" altLang="zh-CN" sz="1600" dirty="0" smtClean="0">
                <a:solidFill>
                  <a:srgbClr val="002060"/>
                </a:solidFill>
              </a:rPr>
              <a:t>4.</a:t>
            </a:r>
            <a:r>
              <a:rPr lang="zh-CN" altLang="en-US" sz="1600" dirty="0" smtClean="0">
                <a:solidFill>
                  <a:srgbClr val="002060"/>
                </a:solidFill>
              </a:rPr>
              <a:t>提倡一料多菜，避免原材料堆积。物尽其用，避免浪费。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880772"/>
            <a:ext cx="6286544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矩形 52"/>
          <p:cNvSpPr>
            <a:spLocks noChangeArrowheads="1"/>
          </p:cNvSpPr>
          <p:nvPr/>
        </p:nvSpPr>
        <p:spPr bwMode="auto">
          <a:xfrm>
            <a:off x="2276475" y="1500180"/>
            <a:ext cx="4591050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加强“阵地”宣传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28596" y="2000246"/>
            <a:ext cx="3357586" cy="2786082"/>
            <a:chOff x="500034" y="2000246"/>
            <a:chExt cx="3357586" cy="2786082"/>
          </a:xfrm>
        </p:grpSpPr>
        <p:grpSp>
          <p:nvGrpSpPr>
            <p:cNvPr id="18" name="组合 17"/>
            <p:cNvGrpSpPr/>
            <p:nvPr/>
          </p:nvGrpSpPr>
          <p:grpSpPr>
            <a:xfrm>
              <a:off x="500034" y="2000246"/>
              <a:ext cx="3357586" cy="2286016"/>
              <a:chOff x="642910" y="2071684"/>
              <a:chExt cx="3357586" cy="2286016"/>
            </a:xfrm>
          </p:grpSpPr>
          <p:pic>
            <p:nvPicPr>
              <p:cNvPr id="11" name="图片 10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926" y="2071684"/>
                <a:ext cx="1071570" cy="228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图片 12" descr="C:\Users\XZL-817\AppData\Local\Temp\WeChat Files\e0a309d5d6b5c6506210188d7ba62fe.jpg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2910" y="2071684"/>
                <a:ext cx="1000132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图片 15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30"/>
              <a:stretch>
                <a:fillRect/>
              </a:stretch>
            </p:blipFill>
            <p:spPr bwMode="auto">
              <a:xfrm>
                <a:off x="1714480" y="2071684"/>
                <a:ext cx="1143008" cy="22860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" name="矩形 52"/>
            <p:cNvSpPr>
              <a:spLocks noChangeArrowheads="1"/>
            </p:cNvSpPr>
            <p:nvPr/>
          </p:nvSpPr>
          <p:spPr bwMode="auto">
            <a:xfrm>
              <a:off x="821505" y="4429138"/>
              <a:ext cx="2714644" cy="357190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微信推送及相关内容海报宣传</a:t>
              </a:r>
              <a:endPara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1" name="矩形 52"/>
          <p:cNvSpPr>
            <a:spLocks noChangeArrowheads="1"/>
          </p:cNvSpPr>
          <p:nvPr/>
        </p:nvSpPr>
        <p:spPr bwMode="auto">
          <a:xfrm>
            <a:off x="4143372" y="2000246"/>
            <a:ext cx="4591050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学 校 提 倡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57686" y="2357436"/>
            <a:ext cx="4214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以知为行    广泛参与</a:t>
            </a:r>
            <a:endParaRPr lang="en-US" altLang="zh-CN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 共做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“勤俭节约”的践行者</a:t>
            </a:r>
            <a:endParaRPr lang="en-US" altLang="zh-C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从我做起   拒绝剩餐 </a:t>
            </a:r>
            <a:endParaRPr lang="en-US" altLang="zh-CN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 争当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“光盘行动”的示范者</a:t>
            </a:r>
            <a:endParaRPr lang="en-US" altLang="zh-C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推己及人   互相提醒  </a:t>
            </a:r>
            <a:endParaRPr lang="en-US" altLang="zh-CN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 成为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“厉行节约”的传播者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grpSp>
        <p:nvGrpSpPr>
          <p:cNvPr id="2" name="组合 38"/>
          <p:cNvGrpSpPr/>
          <p:nvPr/>
        </p:nvGrpSpPr>
        <p:grpSpPr>
          <a:xfrm>
            <a:off x="268996" y="1048398"/>
            <a:ext cx="2588492" cy="564178"/>
            <a:chOff x="268996" y="1048398"/>
            <a:chExt cx="2588492" cy="564178"/>
          </a:xfrm>
        </p:grpSpPr>
        <p:sp>
          <p:nvSpPr>
            <p:cNvPr id="9" name="TextBox 8"/>
            <p:cNvSpPr txBox="1"/>
            <p:nvPr/>
          </p:nvSpPr>
          <p:spPr>
            <a:xfrm>
              <a:off x="268996" y="1048398"/>
              <a:ext cx="258849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 纲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05986" y="1571618"/>
              <a:ext cx="1714512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05986" y="1610988"/>
              <a:ext cx="1714512" cy="1588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1331640" y="1923678"/>
            <a:ext cx="5620724" cy="1489047"/>
            <a:chOff x="1753070" y="1857370"/>
            <a:chExt cx="5620724" cy="1377307"/>
          </a:xfrm>
        </p:grpSpPr>
        <p:sp>
          <p:nvSpPr>
            <p:cNvPr id="40" name="任意多边形 39"/>
            <p:cNvSpPr/>
            <p:nvPr/>
          </p:nvSpPr>
          <p:spPr>
            <a:xfrm>
              <a:off x="1753070" y="1857370"/>
              <a:ext cx="637200" cy="637200"/>
            </a:xfrm>
            <a:custGeom>
              <a:avLst/>
              <a:gdLst>
                <a:gd name="connsiteX0" fmla="*/ 0 w 637200"/>
                <a:gd name="connsiteY0" fmla="*/ 318600 h 637200"/>
                <a:gd name="connsiteX1" fmla="*/ 93316 w 637200"/>
                <a:gd name="connsiteY1" fmla="*/ 93316 h 637200"/>
                <a:gd name="connsiteX2" fmla="*/ 318600 w 637200"/>
                <a:gd name="connsiteY2" fmla="*/ 1 h 637200"/>
                <a:gd name="connsiteX3" fmla="*/ 543884 w 637200"/>
                <a:gd name="connsiteY3" fmla="*/ 93317 h 637200"/>
                <a:gd name="connsiteX4" fmla="*/ 637199 w 637200"/>
                <a:gd name="connsiteY4" fmla="*/ 318601 h 637200"/>
                <a:gd name="connsiteX5" fmla="*/ 543883 w 637200"/>
                <a:gd name="connsiteY5" fmla="*/ 543885 h 637200"/>
                <a:gd name="connsiteX6" fmla="*/ 318599 w 637200"/>
                <a:gd name="connsiteY6" fmla="*/ 637201 h 637200"/>
                <a:gd name="connsiteX7" fmla="*/ 93315 w 637200"/>
                <a:gd name="connsiteY7" fmla="*/ 543885 h 637200"/>
                <a:gd name="connsiteX8" fmla="*/ -1 w 637200"/>
                <a:gd name="connsiteY8" fmla="*/ 318601 h 637200"/>
                <a:gd name="connsiteX9" fmla="*/ 0 w 637200"/>
                <a:gd name="connsiteY9" fmla="*/ 318600 h 63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200" h="637200">
                  <a:moveTo>
                    <a:pt x="0" y="318600"/>
                  </a:moveTo>
                  <a:cubicBezTo>
                    <a:pt x="0" y="234102"/>
                    <a:pt x="33567" y="153065"/>
                    <a:pt x="93316" y="93316"/>
                  </a:cubicBezTo>
                  <a:cubicBezTo>
                    <a:pt x="153065" y="33567"/>
                    <a:pt x="234102" y="0"/>
                    <a:pt x="318600" y="1"/>
                  </a:cubicBezTo>
                  <a:cubicBezTo>
                    <a:pt x="403098" y="1"/>
                    <a:pt x="484135" y="33568"/>
                    <a:pt x="543884" y="93317"/>
                  </a:cubicBezTo>
                  <a:cubicBezTo>
                    <a:pt x="603633" y="153066"/>
                    <a:pt x="637200" y="234103"/>
                    <a:pt x="637199" y="318601"/>
                  </a:cubicBezTo>
                  <a:cubicBezTo>
                    <a:pt x="637199" y="403099"/>
                    <a:pt x="603632" y="484136"/>
                    <a:pt x="543883" y="543885"/>
                  </a:cubicBezTo>
                  <a:cubicBezTo>
                    <a:pt x="484134" y="603634"/>
                    <a:pt x="403097" y="637201"/>
                    <a:pt x="318599" y="637201"/>
                  </a:cubicBezTo>
                  <a:cubicBezTo>
                    <a:pt x="234101" y="637201"/>
                    <a:pt x="153064" y="603634"/>
                    <a:pt x="93315" y="543885"/>
                  </a:cubicBezTo>
                  <a:cubicBezTo>
                    <a:pt x="33566" y="484136"/>
                    <a:pt x="-1" y="403099"/>
                    <a:pt x="-1" y="318601"/>
                  </a:cubicBezTo>
                  <a:lnTo>
                    <a:pt x="0" y="3186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一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753070" y="1875641"/>
              <a:ext cx="5086918" cy="1359036"/>
              <a:chOff x="1753070" y="1875641"/>
              <a:chExt cx="5086918" cy="1359036"/>
            </a:xfrm>
          </p:grpSpPr>
          <p:sp>
            <p:nvSpPr>
              <p:cNvPr id="56" name="任意多边形 55"/>
              <p:cNvSpPr/>
              <p:nvPr/>
            </p:nvSpPr>
            <p:spPr>
              <a:xfrm>
                <a:off x="1753070" y="2597477"/>
                <a:ext cx="637200" cy="637200"/>
              </a:xfrm>
              <a:custGeom>
                <a:avLst/>
                <a:gdLst>
                  <a:gd name="connsiteX0" fmla="*/ 0 w 637200"/>
                  <a:gd name="connsiteY0" fmla="*/ 318600 h 637200"/>
                  <a:gd name="connsiteX1" fmla="*/ 93316 w 637200"/>
                  <a:gd name="connsiteY1" fmla="*/ 93316 h 637200"/>
                  <a:gd name="connsiteX2" fmla="*/ 318600 w 637200"/>
                  <a:gd name="connsiteY2" fmla="*/ 1 h 637200"/>
                  <a:gd name="connsiteX3" fmla="*/ 543884 w 637200"/>
                  <a:gd name="connsiteY3" fmla="*/ 93317 h 637200"/>
                  <a:gd name="connsiteX4" fmla="*/ 637199 w 637200"/>
                  <a:gd name="connsiteY4" fmla="*/ 318601 h 637200"/>
                  <a:gd name="connsiteX5" fmla="*/ 543883 w 637200"/>
                  <a:gd name="connsiteY5" fmla="*/ 543885 h 637200"/>
                  <a:gd name="connsiteX6" fmla="*/ 318599 w 637200"/>
                  <a:gd name="connsiteY6" fmla="*/ 637201 h 637200"/>
                  <a:gd name="connsiteX7" fmla="*/ 93315 w 637200"/>
                  <a:gd name="connsiteY7" fmla="*/ 543885 h 637200"/>
                  <a:gd name="connsiteX8" fmla="*/ -1 w 637200"/>
                  <a:gd name="connsiteY8" fmla="*/ 318601 h 637200"/>
                  <a:gd name="connsiteX9" fmla="*/ 0 w 637200"/>
                  <a:gd name="connsiteY9" fmla="*/ 318600 h 63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200" h="637200">
                    <a:moveTo>
                      <a:pt x="0" y="318600"/>
                    </a:moveTo>
                    <a:cubicBezTo>
                      <a:pt x="0" y="234102"/>
                      <a:pt x="33567" y="153065"/>
                      <a:pt x="93316" y="93316"/>
                    </a:cubicBezTo>
                    <a:cubicBezTo>
                      <a:pt x="153065" y="33567"/>
                      <a:pt x="234102" y="0"/>
                      <a:pt x="318600" y="1"/>
                    </a:cubicBezTo>
                    <a:cubicBezTo>
                      <a:pt x="403098" y="1"/>
                      <a:pt x="484135" y="33568"/>
                      <a:pt x="543884" y="93317"/>
                    </a:cubicBezTo>
                    <a:cubicBezTo>
                      <a:pt x="603633" y="153066"/>
                      <a:pt x="637200" y="234103"/>
                      <a:pt x="637199" y="318601"/>
                    </a:cubicBezTo>
                    <a:cubicBezTo>
                      <a:pt x="637199" y="403099"/>
                      <a:pt x="603632" y="484136"/>
                      <a:pt x="543883" y="543885"/>
                    </a:cubicBezTo>
                    <a:cubicBezTo>
                      <a:pt x="484134" y="603634"/>
                      <a:pt x="403097" y="637201"/>
                      <a:pt x="318599" y="637201"/>
                    </a:cubicBezTo>
                    <a:cubicBezTo>
                      <a:pt x="234101" y="637201"/>
                      <a:pt x="153064" y="603634"/>
                      <a:pt x="93315" y="543885"/>
                    </a:cubicBezTo>
                    <a:cubicBezTo>
                      <a:pt x="33566" y="484136"/>
                      <a:pt x="-1" y="403099"/>
                      <a:pt x="-1" y="318601"/>
                    </a:cubicBezTo>
                    <a:lnTo>
                      <a:pt x="0" y="31860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二</a:t>
                </a:r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71736" y="1875641"/>
                <a:ext cx="42682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校园生活垃圾分类</a:t>
                </a:r>
                <a:endParaRPr lang="zh-CN" altLang="en-US" sz="3200" b="1" dirty="0">
                  <a:solidFill>
                    <a:srgbClr val="00206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566700" y="2672498"/>
              <a:ext cx="4807094" cy="54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3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杜绝餐饮</a:t>
              </a:r>
              <a:r>
                <a:rPr lang="zh-CN" altLang="en-US" sz="3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浪费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737262"/>
            <a:ext cx="6286544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99560" y="861695"/>
            <a:ext cx="2523490" cy="42354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倡导校园文明餐饮消费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137" y="1463474"/>
            <a:ext cx="4572000" cy="32194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窗口售卖环节做好个性化服务</a:t>
            </a:r>
          </a:p>
        </p:txBody>
      </p:sp>
      <p:sp>
        <p:nvSpPr>
          <p:cNvPr id="5" name="矩形 4"/>
          <p:cNvSpPr/>
          <p:nvPr/>
        </p:nvSpPr>
        <p:spPr>
          <a:xfrm>
            <a:off x="950595" y="1712595"/>
            <a:ext cx="588137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米饭按量打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有一两、二两、三两……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锅贴论个卖    一元一个</a:t>
            </a:r>
            <a:endParaRPr kumimoji="0" lang="zh-CN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  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打菜窗口严格把控每份菜品分量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优先征求师生本人意见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原则上吃多少打多少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3191" y="3644027"/>
            <a:ext cx="4432697" cy="32194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末端监督劝诫</a:t>
            </a:r>
          </a:p>
        </p:txBody>
      </p:sp>
      <p:sp>
        <p:nvSpPr>
          <p:cNvPr id="9" name="矩形 8"/>
          <p:cNvSpPr/>
          <p:nvPr/>
        </p:nvSpPr>
        <p:spPr>
          <a:xfrm>
            <a:off x="1210548" y="3879453"/>
            <a:ext cx="4572000" cy="10147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在收残菜处的工作人员为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监督员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时刻提醒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师生减少浪费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zh-CN" sz="1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爱惜粮食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24585" name="Picture 2" descr="C:\Users\XZL-817\Desktop\微信图片_202009201739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284" y="1883966"/>
            <a:ext cx="2609850" cy="260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1" descr="C:\Users\XZL-817\Desktop\微信图片_20200920175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736" y="737156"/>
            <a:ext cx="1969294" cy="22919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737262"/>
            <a:ext cx="6286544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9055" y="4026297"/>
            <a:ext cx="39268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新学期    新期待    塑造餐饮节约理念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416" y="2106057"/>
            <a:ext cx="4014788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“争做海大小米粒达人”打卡活动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在规定的时间内完成“光盘”打卡活动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兑换一张面值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元的餐券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2699" y="2385219"/>
            <a:ext cx="2202656" cy="252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" name="图片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3110" y="737315"/>
            <a:ext cx="1887141" cy="28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矩形 5"/>
          <p:cNvSpPr/>
          <p:nvPr/>
        </p:nvSpPr>
        <p:spPr>
          <a:xfrm>
            <a:off x="812800" y="1390650"/>
            <a:ext cx="2866390" cy="42354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智能接力  引领新消费理念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214282" y="880772"/>
            <a:ext cx="6286544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杜绝餐饮浪费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6628" name="图片 6" descr="C:\Users\XZL-817\AppData\Local\Temp\WeChat Files\47be2940eb2b12e695df23481d774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79" y="2118281"/>
            <a:ext cx="2241947" cy="26991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图片 7" descr="C:\Users\XZL-817\AppData\Local\Temp\WeChat Files\124bbec605500715e411119cb2434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1535430"/>
            <a:ext cx="1357630" cy="233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图片 9" descr="C:\Users\XZL-817\AppData\Local\Temp\WeChat Files\aade823552d188d389cf397b82118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510" y="4139089"/>
            <a:ext cx="3956447" cy="6786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图片 8" descr="C:\Users\XZL-817\AppData\Local\Temp\WeChat Files\fbddffdd91c959a93d39b572d6eecc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580" y="2107565"/>
            <a:ext cx="2014220" cy="2741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028065" y="1462405"/>
            <a:ext cx="2866390" cy="42354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智能接力  引领新消费理念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179512" y="2283718"/>
            <a:ext cx="8534182" cy="5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三、学生公寓是垃圾分类投放和节约粮食的重要场所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</a:t>
            </a:r>
            <a:r>
              <a:rPr lang="zh-CN" altLang="en-US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宿舍湿垃圾堆放是疾病传染源：瓜果残余、方便面盒、外卖盒、饼干点心等</a:t>
            </a:r>
            <a:endParaRPr lang="en-US" altLang="zh-CN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宿舍干垃圾和可回收物堆放是火灾源：纸板箱、废弃衣物、旧报纸书籍、烟头等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solidFill>
                  <a:srgbClr val="F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重点提醒：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秋冬季学生公寓消防安全要领：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</a:t>
            </a:r>
            <a:r>
              <a:rPr lang="zh-CN" altLang="en-US" sz="1600" noProof="0" dirty="0" smtClean="0">
                <a:solidFill>
                  <a:srgbClr val="F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使用安全电器，</a:t>
            </a:r>
            <a:r>
              <a:rPr lang="zh-CN" altLang="en-US" sz="160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认准安全标志和检验合格证，网购电器请谨慎。</a:t>
            </a:r>
            <a:endParaRPr lang="en-US" altLang="zh-CN" sz="160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lvl="0">
              <a:defRPr/>
            </a:pPr>
            <a:r>
              <a:rPr kumimoji="0" lang="en-US" altLang="zh-CN" sz="1600" b="0" i="0" u="none" strike="noStrike" kern="1200" cap="none" spc="0" normalizeH="0" baseline="0" dirty="0" smtClean="0">
                <a:ln>
                  <a:noFill/>
                </a:ln>
                <a:solidFill>
                  <a:srgbClr val="F2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</a:t>
            </a:r>
            <a:r>
              <a:rPr kumimoji="0" lang="zh-CN" alt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F2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禁止使用违禁电器</a:t>
            </a:r>
            <a:r>
              <a:rPr kumimoji="0" lang="zh-CN" altLang="en-US" sz="16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，参见</a:t>
            </a:r>
            <a:r>
              <a:rPr kumimoji="0" lang="en-US" altLang="zh-CN" sz="16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社区管理细则</a:t>
            </a:r>
            <a:r>
              <a:rPr kumimoji="0" lang="en-US" altLang="zh-CN" sz="16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中规定，如电热毯、电热杯、电热卷等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lvl="0"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离开宿舍关闭电源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，拔掉电源插头，关闭各类允许使用的电器，如电脑、台灯、充电器等。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lvl="0">
              <a:defRPr/>
            </a:pPr>
            <a:r>
              <a:rPr lang="en-US" altLang="zh-CN" sz="1600" dirty="0" smtClean="0">
                <a:solidFill>
                  <a:srgbClr val="F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</a:t>
            </a:r>
            <a:r>
              <a:rPr lang="zh-CN" altLang="en-US" sz="1600" dirty="0" smtClean="0">
                <a:solidFill>
                  <a:srgbClr val="F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禁止使用明火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，特别是不允许在寝室中吸烟，更不允许躺在床上吸烟，乱扔烟头。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lvl="0">
              <a:defRPr/>
            </a:pPr>
            <a:r>
              <a:rPr lang="en-US" altLang="zh-CN" sz="1600" dirty="0" smtClean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</a:t>
            </a:r>
            <a:r>
              <a:rPr lang="zh-CN" altLang="en-US" sz="1600" dirty="0" smtClean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及时处置宿舍内干垃圾和可回收物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，保持宿舍干净整洁。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lvl="0"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6.</a:t>
            </a:r>
            <a:r>
              <a:rPr lang="zh-CN" altLang="en-US" sz="1600" dirty="0" smtClean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准确掌握消防器材使用方式和我了解应急预案。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要熟悉楼道的逃生通道，知晓消防器材的放置位置，紧急情况下及时处置并向值班阿姨做好报告，组织学生做好疏散工作。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13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1266" name="标题 1"/>
          <p:cNvSpPr>
            <a:spLocks noGrp="1" noChangeArrowheads="1"/>
          </p:cNvSpPr>
          <p:nvPr>
            <p:ph type="ctrTitle"/>
          </p:nvPr>
        </p:nvSpPr>
        <p:spPr>
          <a:xfrm>
            <a:off x="3059832" y="1851670"/>
            <a:ext cx="2592288" cy="1101725"/>
          </a:xfrm>
        </p:spPr>
        <p:txBody>
          <a:bodyPr/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感谢聆听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/>
            </a:r>
            <a:b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2000" b="1" dirty="0" smtClean="0">
                <a:solidFill>
                  <a:srgbClr val="0070C0"/>
                </a:solidFill>
                <a:sym typeface="+mn-ea"/>
              </a:rPr>
              <a:t>祝同学们四年大学中生活愉快，学业有成！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/>
            </a:r>
            <a:b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  谢！</a:t>
            </a:r>
            <a:endParaRPr lang="zh-CN" altLang="en-US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20" descr="C:\Users\Administrator\Desktop\垃圾分类活动现场照片\同学获奖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>
            <a:fillRect/>
          </a:stretch>
        </p:blipFill>
        <p:spPr bwMode="auto">
          <a:xfrm>
            <a:off x="456015" y="771550"/>
            <a:ext cx="249580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71550"/>
            <a:ext cx="2745683" cy="411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grpSp>
        <p:nvGrpSpPr>
          <p:cNvPr id="75" name="组合 62"/>
          <p:cNvGrpSpPr/>
          <p:nvPr/>
        </p:nvGrpSpPr>
        <p:grpSpPr bwMode="auto">
          <a:xfrm>
            <a:off x="642910" y="1446291"/>
            <a:ext cx="7858180" cy="3554351"/>
            <a:chOff x="469901" y="1084263"/>
            <a:chExt cx="7999412" cy="3773296"/>
          </a:xfrm>
        </p:grpSpPr>
        <p:cxnSp>
          <p:nvCxnSpPr>
            <p:cNvPr id="76" name="Straight Connector 44"/>
            <p:cNvCxnSpPr/>
            <p:nvPr/>
          </p:nvCxnSpPr>
          <p:spPr>
            <a:xfrm>
              <a:off x="2176798" y="1161466"/>
              <a:ext cx="0" cy="1176679"/>
            </a:xfrm>
            <a:prstGeom prst="line">
              <a:avLst/>
            </a:prstGeom>
            <a:ln w="15875">
              <a:solidFill>
                <a:schemeClr val="accent5"/>
              </a:solidFill>
              <a:prstDash val="sysDash"/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88"/>
            <p:cNvSpPr txBox="1">
              <a:spLocks noChangeArrowheads="1"/>
            </p:cNvSpPr>
            <p:nvPr/>
          </p:nvSpPr>
          <p:spPr bwMode="auto">
            <a:xfrm rot="16200000">
              <a:off x="1896760" y="2700388"/>
              <a:ext cx="559407" cy="209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1050" b="1">
                  <a:solidFill>
                    <a:srgbClr val="4BACC6"/>
                  </a:solidFill>
                  <a:latin typeface="Calibri" panose="020F0502020204030204" pitchFamily="34" charset="0"/>
                  <a:sym typeface="Impact" panose="020B0806030902050204" pitchFamily="34" charset="0"/>
                </a:rPr>
                <a:t>430.5 M</a:t>
              </a:r>
              <a:endParaRPr lang="id-ID" altLang="zh-CN" sz="1050" b="1">
                <a:solidFill>
                  <a:srgbClr val="4BACC6"/>
                </a:solidFill>
                <a:latin typeface="Calibri" panose="020F0502020204030204" pitchFamily="34" charset="0"/>
                <a:sym typeface="Impact" panose="020B0806030902050204" pitchFamily="34" charset="0"/>
              </a:endParaRPr>
            </a:p>
          </p:txBody>
        </p:sp>
        <p:pic>
          <p:nvPicPr>
            <p:cNvPr id="78" name="图片 17" descr="VCG21gic2898249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888" y="1135063"/>
              <a:ext cx="1498600" cy="334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Box 87"/>
            <p:cNvSpPr txBox="1">
              <a:spLocks noChangeArrowheads="1"/>
            </p:cNvSpPr>
            <p:nvPr/>
          </p:nvSpPr>
          <p:spPr bwMode="auto">
            <a:xfrm>
              <a:off x="777875" y="4491038"/>
              <a:ext cx="566223" cy="2129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id-ID" altLang="zh-CN" sz="1050" b="1">
                  <a:solidFill>
                    <a:srgbClr val="4BACC6"/>
                  </a:solidFill>
                  <a:latin typeface="Calibri" panose="020F0502020204030204" pitchFamily="34" charset="0"/>
                  <a:sym typeface="Impact" panose="020B0806030902050204" pitchFamily="34" charset="0"/>
                </a:rPr>
                <a:t>23611 </a:t>
              </a:r>
              <a:r>
                <a:rPr lang="en-US" altLang="zh-CN" sz="1050" b="1">
                  <a:solidFill>
                    <a:srgbClr val="4BACC6"/>
                  </a:solidFill>
                  <a:latin typeface="Calibri" panose="020F0502020204030204" pitchFamily="34" charset="0"/>
                  <a:sym typeface="Impact" panose="020B0806030902050204" pitchFamily="34" charset="0"/>
                </a:rPr>
                <a:t>M</a:t>
              </a:r>
              <a:r>
                <a:rPr lang="en-US" altLang="zh-CN" sz="700" b="1" baseline="30000">
                  <a:solidFill>
                    <a:srgbClr val="4BACC6"/>
                  </a:solidFill>
                  <a:latin typeface="Calibri" panose="020F0502020204030204" pitchFamily="34" charset="0"/>
                  <a:sym typeface="Impact" panose="020B0806030902050204" pitchFamily="34" charset="0"/>
                </a:rPr>
                <a:t>2</a:t>
              </a:r>
              <a:endParaRPr lang="id-ID" altLang="zh-CN" sz="700" b="1" baseline="30000">
                <a:solidFill>
                  <a:srgbClr val="4BACC6"/>
                </a:solidFill>
                <a:latin typeface="Calibri" panose="020F0502020204030204" pitchFamily="34" charset="0"/>
                <a:sym typeface="Impact" panose="020B0806030902050204" pitchFamily="34" charset="0"/>
              </a:endParaRPr>
            </a:p>
          </p:txBody>
        </p:sp>
        <p:cxnSp>
          <p:nvCxnSpPr>
            <p:cNvPr id="80" name="Straight Connector 44"/>
            <p:cNvCxnSpPr/>
            <p:nvPr/>
          </p:nvCxnSpPr>
          <p:spPr>
            <a:xfrm flipV="1">
              <a:off x="2176798" y="3316494"/>
              <a:ext cx="0" cy="1164699"/>
            </a:xfrm>
            <a:prstGeom prst="line">
              <a:avLst/>
            </a:prstGeom>
            <a:ln w="15875">
              <a:solidFill>
                <a:schemeClr val="accent5"/>
              </a:solidFill>
              <a:prstDash val="sysDash"/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本框 68"/>
            <p:cNvSpPr txBox="1"/>
            <p:nvPr/>
          </p:nvSpPr>
          <p:spPr>
            <a:xfrm>
              <a:off x="978954" y="4638205"/>
              <a:ext cx="599591" cy="2193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金茂大厦</a:t>
              </a:r>
              <a:endParaRPr lang="zh-CN" altLang="en-US" sz="1050" dirty="0">
                <a:latin typeface="+mn-lt"/>
                <a:ea typeface="+mn-ea"/>
              </a:endParaRPr>
            </a:p>
          </p:txBody>
        </p:sp>
        <p:sp>
          <p:nvSpPr>
            <p:cNvPr id="82" name="文本框 69"/>
            <p:cNvSpPr txBox="1">
              <a:spLocks noChangeArrowheads="1"/>
            </p:cNvSpPr>
            <p:nvPr/>
          </p:nvSpPr>
          <p:spPr bwMode="auto">
            <a:xfrm>
              <a:off x="2657221" y="1084263"/>
              <a:ext cx="5809550" cy="11435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kumimoji="1"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我国每年产生近</a:t>
              </a:r>
              <a:r>
                <a:rPr kumimoji="1" lang="en-US" altLang="zh-CN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10</a:t>
              </a:r>
              <a:r>
                <a:rPr kumimoji="1"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亿吨垃圾，垃圾总量位居世界前列，城镇生活垃圾还在以每年</a:t>
              </a:r>
              <a:r>
                <a:rPr kumimoji="1" lang="en-US" altLang="zh-CN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5%-8%</a:t>
              </a:r>
              <a:r>
                <a:rPr kumimoji="1" lang="zh-CN" altLang="en-US" sz="16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左右的速度递增。</a:t>
              </a:r>
              <a:r>
                <a:rPr lang="zh-CN" altLang="en-US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上海市每天生活垃圾清运量高达</a:t>
              </a:r>
              <a:r>
                <a:rPr lang="en-US" altLang="zh-CN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2</a:t>
              </a:r>
              <a:r>
                <a:rPr lang="zh-CN" altLang="en-US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万</a:t>
              </a:r>
              <a:r>
                <a:rPr lang="en-US" altLang="zh-CN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6</a:t>
              </a:r>
              <a:r>
                <a:rPr lang="zh-CN" altLang="en-US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千吨，每</a:t>
              </a:r>
              <a:r>
                <a:rPr lang="en-US" altLang="zh-CN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16</a:t>
              </a:r>
              <a:r>
                <a:rPr lang="zh-CN" altLang="en-US" sz="16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天的生活垃圾可以堆出一幢金茂大厦</a:t>
              </a:r>
              <a:r>
                <a:rPr lang="zh-CN" altLang="en-US" sz="1600" dirty="0" smtClean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。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Impact" panose="020B0806030902050204" pitchFamily="34" charset="0"/>
                </a:rPr>
                <a:t>（上海市老港垃圾填埋场）</a:t>
              </a:r>
              <a:endParaRPr kumimoji="1"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Impact" panose="020B0806030902050204" pitchFamily="34" charset="0"/>
              </a:endParaRPr>
            </a:p>
          </p:txBody>
        </p:sp>
        <p:pic>
          <p:nvPicPr>
            <p:cNvPr id="83" name="图片 8" descr="VCG41N76324294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6850" y="2234105"/>
              <a:ext cx="2763838" cy="227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图片 9" descr="VCG41126390795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6263" y="2234105"/>
              <a:ext cx="2813050" cy="227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图片 17" descr="VCG21gic2898249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901" y="1144588"/>
              <a:ext cx="1498600" cy="334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" name="文本框 38"/>
          <p:cNvSpPr txBox="1">
            <a:spLocks noChangeArrowheads="1"/>
          </p:cNvSpPr>
          <p:nvPr/>
        </p:nvSpPr>
        <p:spPr bwMode="auto">
          <a:xfrm>
            <a:off x="3419872" y="981673"/>
            <a:ext cx="248818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"/>
                <a:sym typeface="Impact" panose="020B0806030902050204" pitchFamily="34" charset="0"/>
              </a:rPr>
              <a:t>垃 圾 产 量 巨 大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"/>
              <a:sym typeface="Impact" panose="020B0806030902050204" pitchFamily="34" charset="0"/>
            </a:endParaRPr>
          </a:p>
        </p:txBody>
      </p:sp>
      <p:sp>
        <p:nvSpPr>
          <p:cNvPr id="15" name="文本框 38"/>
          <p:cNvSpPr txBox="1">
            <a:spLocks noChangeArrowheads="1"/>
          </p:cNvSpPr>
          <p:nvPr/>
        </p:nvSpPr>
        <p:spPr bwMode="auto">
          <a:xfrm>
            <a:off x="400743" y="809652"/>
            <a:ext cx="223651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为什么要垃圾分类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14" name="文本框 38"/>
          <p:cNvSpPr txBox="1">
            <a:spLocks noChangeArrowheads="1"/>
          </p:cNvSpPr>
          <p:nvPr/>
        </p:nvSpPr>
        <p:spPr bwMode="auto">
          <a:xfrm>
            <a:off x="2932769" y="895639"/>
            <a:ext cx="32784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"/>
                <a:sym typeface="Impact" panose="020B0806030902050204" pitchFamily="34" charset="0"/>
              </a:rPr>
              <a:t>污染空气、土壤和水体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i"/>
              <a:sym typeface="Impact" panose="020B0806030902050204" pitchFamily="34" charset="0"/>
            </a:endParaRPr>
          </a:p>
        </p:txBody>
      </p:sp>
      <p:grpSp>
        <p:nvGrpSpPr>
          <p:cNvPr id="15" name="组合 10"/>
          <p:cNvGrpSpPr/>
          <p:nvPr/>
        </p:nvGrpSpPr>
        <p:grpSpPr bwMode="auto">
          <a:xfrm>
            <a:off x="428596" y="1695952"/>
            <a:ext cx="8286808" cy="3090376"/>
            <a:chOff x="1036638" y="2127266"/>
            <a:chExt cx="10118725" cy="3872579"/>
          </a:xfrm>
        </p:grpSpPr>
        <p:sp>
          <p:nvSpPr>
            <p:cNvPr id="16" name="文本框 3"/>
            <p:cNvSpPr txBox="1">
              <a:spLocks noChangeArrowheads="1"/>
            </p:cNvSpPr>
            <p:nvPr/>
          </p:nvSpPr>
          <p:spPr bwMode="auto">
            <a:xfrm>
              <a:off x="1081089" y="4478346"/>
              <a:ext cx="3441700" cy="15214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30000"/>
                </a:lnSpc>
                <a:defRPr/>
              </a:pP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垃圾在发酵过程中释放大量的氨、硫化物等污染物，含有许多</a:t>
              </a:r>
              <a:r>
                <a:rPr kumimoji="1"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致癌、致畸</a:t>
              </a: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物</a:t>
              </a:r>
              <a:r>
                <a:rPr kumimoji="1"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。</a:t>
              </a: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塑料膜、纸屑和粉尘则随风飞扬形成</a:t>
              </a:r>
              <a:r>
                <a:rPr kumimoji="1"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“白色污染”</a:t>
              </a: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。</a:t>
              </a:r>
            </a:p>
            <a:p>
              <a:pPr eaLnBrk="1" hangingPunct="1">
                <a:defRPr/>
              </a:pPr>
              <a:endParaRPr kumimoji="1" lang="zh-CN" altLang="en-US" sz="1050" dirty="0">
                <a:latin typeface="+mn-ea"/>
                <a:ea typeface="+mn-ea"/>
                <a:cs typeface="Hei"/>
                <a:sym typeface="Impact" panose="020B0806030902050204" pitchFamily="34" charset="0"/>
              </a:endParaRPr>
            </a:p>
          </p:txBody>
        </p:sp>
        <p:sp>
          <p:nvSpPr>
            <p:cNvPr id="17" name="文本框 4"/>
            <p:cNvSpPr txBox="1">
              <a:spLocks noChangeArrowheads="1"/>
            </p:cNvSpPr>
            <p:nvPr/>
          </p:nvSpPr>
          <p:spPr bwMode="auto">
            <a:xfrm>
              <a:off x="4835525" y="4479933"/>
              <a:ext cx="3105150" cy="12626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垃圾渗滤液改变土壤的成分和结构，垃圾肥会造成土壤渣化，还会使植物含铅量比一般植物高</a:t>
              </a:r>
              <a:r>
                <a:rPr kumimoji="1"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80-200</a:t>
              </a: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倍，通过</a:t>
              </a:r>
              <a:r>
                <a:rPr kumimoji="1"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食物链</a:t>
              </a: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影响人体健康；</a:t>
              </a:r>
              <a:endPara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Hei"/>
                <a:sym typeface="Impact" panose="020B0806030902050204" pitchFamily="34" charset="0"/>
              </a:endParaRPr>
            </a:p>
            <a:p>
              <a:pPr algn="just" eaLnBrk="1" hangingPunct="1">
                <a:lnSpc>
                  <a:spcPct val="130000"/>
                </a:lnSpc>
              </a:pPr>
              <a:endParaRPr kumimoji="1" lang="zh-CN" altLang="en-US" sz="1050" dirty="0">
                <a:latin typeface="Hei"/>
                <a:ea typeface="微软雅黑" panose="020B0503020204020204" pitchFamily="34" charset="-122"/>
                <a:cs typeface="Hei"/>
                <a:sym typeface="Impact" panose="020B0806030902050204" pitchFamily="34" charset="0"/>
              </a:endParaRPr>
            </a:p>
          </p:txBody>
        </p:sp>
        <p:sp>
          <p:nvSpPr>
            <p:cNvPr id="18" name="文本框 5"/>
            <p:cNvSpPr txBox="1">
              <a:spLocks noChangeArrowheads="1"/>
            </p:cNvSpPr>
            <p:nvPr/>
          </p:nvSpPr>
          <p:spPr bwMode="auto">
            <a:xfrm>
              <a:off x="8378825" y="4491046"/>
              <a:ext cx="2697162" cy="729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kumimoji="1"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Hei"/>
                  <a:sym typeface="Impact" panose="020B0806030902050204" pitchFamily="34" charset="0"/>
                </a:rPr>
                <a:t>造成地表水或地下水的严重污染，影响水生生物的生存和水资源的利用。</a:t>
              </a:r>
            </a:p>
            <a:p>
              <a:pPr eaLnBrk="1" hangingPunct="1">
                <a:lnSpc>
                  <a:spcPct val="120000"/>
                </a:lnSpc>
              </a:pPr>
              <a:endParaRPr kumimoji="1" lang="zh-CN" altLang="en-US" sz="1050" dirty="0">
                <a:latin typeface="Hei"/>
                <a:ea typeface="微软雅黑" panose="020B0503020204020204" pitchFamily="34" charset="-122"/>
                <a:cs typeface="Hei"/>
                <a:sym typeface="Impact" panose="020B0806030902050204" pitchFamily="34" charset="0"/>
              </a:endParaRPr>
            </a:p>
          </p:txBody>
        </p:sp>
        <p:pic>
          <p:nvPicPr>
            <p:cNvPr id="19" name="图片 18" descr="屏幕快照 2019-03-20 10.17.09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036638" y="2127266"/>
              <a:ext cx="3586254" cy="2209956"/>
            </a:xfrm>
            <a:prstGeom prst="roundRect">
              <a:avLst/>
            </a:prstGeom>
          </p:spPr>
        </p:pic>
        <p:pic>
          <p:nvPicPr>
            <p:cNvPr id="20" name="图片 19" descr="屏幕快照 2019-03-20 10.20.5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159168" y="2127266"/>
              <a:ext cx="2996195" cy="2209956"/>
            </a:xfrm>
            <a:prstGeom prst="roundRect">
              <a:avLst/>
            </a:prstGeom>
          </p:spPr>
        </p:pic>
        <p:pic>
          <p:nvPicPr>
            <p:cNvPr id="21" name="图片 20" descr="屏幕快照 2019-03-20 10.18.1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816001" y="2127266"/>
              <a:ext cx="3189983" cy="2209956"/>
            </a:xfrm>
            <a:prstGeom prst="roundRect">
              <a:avLst/>
            </a:prstGeom>
          </p:spPr>
        </p:pic>
      </p:grpSp>
      <p:sp>
        <p:nvSpPr>
          <p:cNvPr id="11" name="文本框 38"/>
          <p:cNvSpPr txBox="1">
            <a:spLocks noChangeArrowheads="1"/>
          </p:cNvSpPr>
          <p:nvPr/>
        </p:nvSpPr>
        <p:spPr bwMode="auto">
          <a:xfrm>
            <a:off x="121041" y="771716"/>
            <a:ext cx="223651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为什么要垃圾分类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grpSp>
        <p:nvGrpSpPr>
          <p:cNvPr id="2" name="组合 31"/>
          <p:cNvGrpSpPr/>
          <p:nvPr/>
        </p:nvGrpSpPr>
        <p:grpSpPr bwMode="auto">
          <a:xfrm>
            <a:off x="537010" y="1400241"/>
            <a:ext cx="8067732" cy="906424"/>
            <a:chOff x="1073836" y="1788837"/>
            <a:chExt cx="8066626" cy="905708"/>
          </a:xfrm>
        </p:grpSpPr>
        <p:sp>
          <p:nvSpPr>
            <p:cNvPr id="64" name="TextBox 9"/>
            <p:cNvSpPr txBox="1"/>
            <p:nvPr/>
          </p:nvSpPr>
          <p:spPr>
            <a:xfrm>
              <a:off x="1124658" y="1788837"/>
              <a:ext cx="1766645" cy="338287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打造生态文明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073836" y="2159437"/>
              <a:ext cx="8066626" cy="535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20000"/>
                </a:lnSpc>
                <a:defRPr/>
              </a:pP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2019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年</a:t>
              </a: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6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月</a:t>
              </a:r>
              <a:r>
                <a:rPr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3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日，习近平总书记对垃圾分类工作作出重要指示。</a:t>
              </a:r>
              <a:r>
                <a:rPr lang="zh-CN" altLang="en-US" sz="1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习近平强调，实行垃圾分类，关系广大人民群众生活环境，关系节约使用资源，也是社会文明水平的一个重要体现。</a:t>
              </a:r>
              <a:r>
                <a:rPr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把分类工作做细做实，持之以恒抓下去。</a:t>
              </a:r>
              <a:endPara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154788" y="2678141"/>
              <a:ext cx="4709466" cy="0"/>
            </a:xfrm>
            <a:prstGeom prst="line">
              <a:avLst/>
            </a:prstGeom>
            <a:ln>
              <a:solidFill>
                <a:srgbClr val="39A0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1"/>
          <p:cNvGrpSpPr/>
          <p:nvPr/>
        </p:nvGrpSpPr>
        <p:grpSpPr bwMode="auto">
          <a:xfrm>
            <a:off x="518451" y="2426985"/>
            <a:ext cx="8067732" cy="873665"/>
            <a:chOff x="1073836" y="1821570"/>
            <a:chExt cx="8066626" cy="872975"/>
          </a:xfrm>
        </p:grpSpPr>
        <p:sp>
          <p:nvSpPr>
            <p:cNvPr id="68" name="TextBox 9"/>
            <p:cNvSpPr txBox="1"/>
            <p:nvPr/>
          </p:nvSpPr>
          <p:spPr>
            <a:xfrm>
              <a:off x="1159563" y="1821570"/>
              <a:ext cx="1766645" cy="3382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助力环境保护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073836" y="2159437"/>
              <a:ext cx="8066626" cy="535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200" dirty="0" smtClean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垃圾分类能破解垃圾围城困境、减少垃圾对环境造成的污染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。必须实行垃圾“减量化、资源化、无害化”，</a:t>
              </a:r>
              <a:r>
                <a:rPr lang="zh-CN" altLang="en-US" sz="1200" dirty="0" smtClean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而垃圾分类是前提。垃圾分类也是更好实现青山绿水的保障。</a:t>
              </a:r>
              <a:endPara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sym typeface="Impact" panose="020B0806030902050204" pitchFamily="34" charset="0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1154788" y="2678141"/>
              <a:ext cx="4709466" cy="0"/>
            </a:xfrm>
            <a:prstGeom prst="line">
              <a:avLst/>
            </a:prstGeom>
            <a:ln>
              <a:solidFill>
                <a:srgbClr val="39A0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1"/>
          <p:cNvGrpSpPr/>
          <p:nvPr/>
        </p:nvGrpSpPr>
        <p:grpSpPr bwMode="auto">
          <a:xfrm>
            <a:off x="511085" y="3432153"/>
            <a:ext cx="8067732" cy="873665"/>
            <a:chOff x="1073836" y="1821570"/>
            <a:chExt cx="8066626" cy="872975"/>
          </a:xfrm>
        </p:grpSpPr>
        <p:sp>
          <p:nvSpPr>
            <p:cNvPr id="72" name="TextBox 9"/>
            <p:cNvSpPr txBox="1"/>
            <p:nvPr/>
          </p:nvSpPr>
          <p:spPr>
            <a:xfrm>
              <a:off x="1159563" y="1821570"/>
              <a:ext cx="1766645" cy="336919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实现教育价值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1073836" y="2159437"/>
              <a:ext cx="8066626" cy="535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20000"/>
                </a:lnSpc>
                <a:defRPr/>
              </a:pPr>
              <a:r>
                <a:rPr lang="zh-CN" altLang="en-US" sz="12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教育大学生参与垃圾分类、是培养学生环境责任意识和公共行为规范的过程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, 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也是提升国民素质的契机。</a:t>
              </a:r>
              <a:r>
                <a:rPr lang="zh-CN" altLang="en-US" sz="1200" dirty="0" smtClean="0">
                  <a:latin typeface="黑体" panose="02010609060101010101" pitchFamily="49" charset="-122"/>
                  <a:ea typeface="黑体" panose="02010609060101010101" pitchFamily="49" charset="-122"/>
                  <a:sym typeface="Impact" panose="020B0806030902050204" pitchFamily="34" charset="0"/>
                </a:rPr>
                <a:t>垃圾分类举手之劳，功在当今，利在千秋。</a:t>
              </a: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154788" y="2678141"/>
              <a:ext cx="4709466" cy="0"/>
            </a:xfrm>
            <a:prstGeom prst="line">
              <a:avLst/>
            </a:prstGeom>
            <a:ln>
              <a:solidFill>
                <a:srgbClr val="39A0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131802" y="79958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为什么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要垃圾分类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补充5\W020181107382611421468.jpg"/>
          <p:cNvPicPr>
            <a:picLocks noChangeAspect="1" noChangeArrowheads="1"/>
          </p:cNvPicPr>
          <p:nvPr/>
        </p:nvPicPr>
        <p:blipFill>
          <a:blip r:embed="rId3"/>
          <a:srcRect r="97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96454" y="4032647"/>
            <a:ext cx="8751094" cy="98161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1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9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1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9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年，习近平总书记在上海考察时强调，垃圾分类工作就是新时尚！</a:t>
            </a:r>
            <a:endParaRPr lang="en-US" altLang="zh-CN" sz="21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alpha val="94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1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9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垃圾综合处理需要全民参与，上海要把这项工作抓紧抓实办好。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/>
          <a:stretch>
            <a:fillRect/>
          </a:stretch>
        </p:blipFill>
        <p:spPr bwMode="auto">
          <a:xfrm>
            <a:off x="0" y="627534"/>
            <a:ext cx="9144001" cy="45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r="43262" b="88577"/>
          <a:stretch>
            <a:fillRect/>
          </a:stretch>
        </p:blipFill>
        <p:spPr bwMode="auto">
          <a:xfrm>
            <a:off x="3211116" y="0"/>
            <a:ext cx="2721769" cy="55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/>
          <a:stretch>
            <a:fillRect/>
          </a:stretch>
        </p:blipFill>
        <p:spPr bwMode="auto">
          <a:xfrm>
            <a:off x="0" y="555526"/>
            <a:ext cx="9143999" cy="451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r="43262" b="88577"/>
          <a:stretch>
            <a:fillRect/>
          </a:stretch>
        </p:blipFill>
        <p:spPr bwMode="auto">
          <a:xfrm>
            <a:off x="3211710" y="51470"/>
            <a:ext cx="2721769" cy="46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06498"/>
          <p:cNvSpPr txBox="1">
            <a:spLocks noChangeArrowheads="1"/>
          </p:cNvSpPr>
          <p:nvPr/>
        </p:nvSpPr>
        <p:spPr bwMode="auto">
          <a:xfrm>
            <a:off x="2389188" y="541338"/>
            <a:ext cx="3095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47" name="矩形 52"/>
          <p:cNvSpPr>
            <a:spLocks noChangeArrowheads="1"/>
          </p:cNvSpPr>
          <p:nvPr/>
        </p:nvSpPr>
        <p:spPr bwMode="auto">
          <a:xfrm>
            <a:off x="-108520" y="840573"/>
            <a:ext cx="2270154" cy="357190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垃圾怎么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分类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？</a:t>
            </a:r>
          </a:p>
        </p:txBody>
      </p:sp>
      <p:pic>
        <p:nvPicPr>
          <p:cNvPr id="17" name="图片 2"/>
          <p:cNvPicPr>
            <a:picLocks noChangeAspect="1" noChangeArrowheads="1"/>
          </p:cNvPicPr>
          <p:nvPr/>
        </p:nvPicPr>
        <p:blipFill>
          <a:blip r:embed="rId3"/>
          <a:srcRect t="18145" b="4092"/>
          <a:stretch>
            <a:fillRect/>
          </a:stretch>
        </p:blipFill>
        <p:spPr bwMode="auto">
          <a:xfrm>
            <a:off x="428596" y="1747825"/>
            <a:ext cx="8286808" cy="31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"/>
          <p:cNvPicPr>
            <a:picLocks noChangeAspect="1" noChangeArrowheads="1"/>
          </p:cNvPicPr>
          <p:nvPr/>
        </p:nvPicPr>
        <p:blipFill>
          <a:blip r:embed="rId3"/>
          <a:srcRect l="35345" t="1774" r="35345" b="87994"/>
          <a:stretch>
            <a:fillRect/>
          </a:stretch>
        </p:blipFill>
        <p:spPr bwMode="auto">
          <a:xfrm>
            <a:off x="3286116" y="1321585"/>
            <a:ext cx="242889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1134</Words>
  <Application>Microsoft Office PowerPoint</Application>
  <PresentationFormat>全屏显示(16:9)</PresentationFormat>
  <Paragraphs>122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汉仪菱心体简</vt:lpstr>
      <vt:lpstr>黑体</vt:lpstr>
      <vt:lpstr>华文楷体</vt:lpstr>
      <vt:lpstr>华文细黑</vt:lpstr>
      <vt:lpstr>楷体</vt:lpstr>
      <vt:lpstr>宋体</vt:lpstr>
      <vt:lpstr>微软雅黑</vt:lpstr>
      <vt:lpstr>Arial</vt:lpstr>
      <vt:lpstr>Calibri</vt:lpstr>
      <vt:lpstr>Hei</vt:lpstr>
      <vt:lpstr>Impact</vt:lpstr>
      <vt:lpstr>Wingdings</vt:lpstr>
      <vt:lpstr>Office 主题</vt:lpstr>
      <vt:lpstr> 校园生活垃圾分类与节约粮食 知  识  宣  讲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1.通过上海高校后勤配货管理中心溯源系统大数据分析，从原材料采购源头开始提供精准服务。 2.强化食堂各工种协作，在菜肴烹饪时先炒一部分，视师生就餐情况及时补充菜品，做到好吃新鲜不浪费。 3.根据食堂用餐日流量及畅销菜品引导采购 4.提倡一料多菜，避免原材料堆积。物尽其用，避免浪费。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 祝同学们四年大学中生活愉快，学业有成！ 谢  谢！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SHOU</dc:creator>
  <cp:lastModifiedBy>晏萍</cp:lastModifiedBy>
  <cp:revision>595</cp:revision>
  <dcterms:created xsi:type="dcterms:W3CDTF">2017-09-29T04:56:00Z</dcterms:created>
  <dcterms:modified xsi:type="dcterms:W3CDTF">2020-10-13T03:24:42Z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