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4" r:id="rId3"/>
    <p:sldId id="441" r:id="rId4"/>
    <p:sldId id="457" r:id="rId5"/>
    <p:sldId id="456" r:id="rId6"/>
    <p:sldId id="442" r:id="rId7"/>
    <p:sldId id="443" r:id="rId8"/>
    <p:sldId id="427" r:id="rId9"/>
    <p:sldId id="444" r:id="rId10"/>
    <p:sldId id="428" r:id="rId11"/>
    <p:sldId id="445" r:id="rId12"/>
    <p:sldId id="304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ccc0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907"/>
    <a:srgbClr val="1D8AC1"/>
    <a:srgbClr val="BF3420"/>
    <a:srgbClr val="95BC49"/>
    <a:srgbClr val="062A3F"/>
    <a:srgbClr val="1A7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2" autoAdjust="0"/>
    <p:restoredTop sz="90329" autoAdjust="0"/>
  </p:normalViewPr>
  <p:slideViewPr>
    <p:cSldViewPr>
      <p:cViewPr varScale="1">
        <p:scale>
          <a:sx n="107" d="100"/>
          <a:sy n="107" d="100"/>
        </p:scale>
        <p:origin x="-828" y="-90"/>
      </p:cViewPr>
      <p:guideLst>
        <p:guide orient="horz" pos="2159"/>
        <p:guide orient="horz" pos="1053"/>
        <p:guide pos="3844"/>
        <p:guide pos="191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024-E033-460B-B461-F9C8C93C90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72FC-EDD4-43B4-B218-6888597E2A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541-C361-4440-AA44-DBB6527DDB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61BB-BB29-447B-86E6-652C097B04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 rot="5400000">
            <a:off x="1790966" y="425408"/>
            <a:ext cx="2028376" cy="1177563"/>
          </a:xfrm>
          <a:custGeom>
            <a:avLst/>
            <a:gdLst/>
            <a:ahLst/>
            <a:cxnLst/>
            <a:rect l="l" t="t" r="r" b="b"/>
            <a:pathLst>
              <a:path w="2028376" h="1177563">
                <a:moveTo>
                  <a:pt x="0" y="1177563"/>
                </a:moveTo>
                <a:lnTo>
                  <a:pt x="0" y="0"/>
                </a:lnTo>
                <a:lnTo>
                  <a:pt x="2028376" y="0"/>
                </a:lnTo>
                <a:cubicBezTo>
                  <a:pt x="1624320" y="702037"/>
                  <a:pt x="867468" y="1174384"/>
                  <a:pt x="0" y="1177563"/>
                </a:cubicBez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7"/>
          <p:cNvSpPr/>
          <p:nvPr userDrawn="1"/>
        </p:nvSpPr>
        <p:spPr>
          <a:xfrm rot="5400000">
            <a:off x="2809827" y="584110"/>
            <a:ext cx="2346109" cy="1177890"/>
          </a:xfrm>
          <a:custGeom>
            <a:avLst/>
            <a:gdLst/>
            <a:ahLst/>
            <a:cxnLst/>
            <a:rect l="l" t="t" r="r" b="b"/>
            <a:pathLst>
              <a:path w="2346109" h="1177890">
                <a:moveTo>
                  <a:pt x="0" y="1177890"/>
                </a:moveTo>
                <a:lnTo>
                  <a:pt x="0" y="0"/>
                </a:lnTo>
                <a:lnTo>
                  <a:pt x="2346109" y="0"/>
                </a:lnTo>
                <a:cubicBezTo>
                  <a:pt x="2346109" y="429552"/>
                  <a:pt x="2231144" y="832251"/>
                  <a:pt x="2028377" y="1177890"/>
                </a:cubicBez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2"/>
          <p:cNvSpPr/>
          <p:nvPr userDrawn="1"/>
        </p:nvSpPr>
        <p:spPr>
          <a:xfrm rot="5400000">
            <a:off x="5324309" y="425407"/>
            <a:ext cx="2028375" cy="1177562"/>
          </a:xfrm>
          <a:custGeom>
            <a:avLst/>
            <a:gdLst/>
            <a:ahLst/>
            <a:cxnLst/>
            <a:rect l="l" t="t" r="r" b="b"/>
            <a:pathLst>
              <a:path w="2028375" h="1177562">
                <a:moveTo>
                  <a:pt x="0" y="1177562"/>
                </a:moveTo>
                <a:lnTo>
                  <a:pt x="0" y="0"/>
                </a:lnTo>
                <a:cubicBezTo>
                  <a:pt x="867468" y="3179"/>
                  <a:pt x="1624319" y="475526"/>
                  <a:pt x="2028375" y="1177562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13"/>
          <p:cNvSpPr/>
          <p:nvPr userDrawn="1"/>
        </p:nvSpPr>
        <p:spPr>
          <a:xfrm rot="5400000">
            <a:off x="3987408" y="584418"/>
            <a:ext cx="2346724" cy="1177890"/>
          </a:xfrm>
          <a:custGeom>
            <a:avLst/>
            <a:gdLst/>
            <a:ahLst/>
            <a:cxnLst/>
            <a:rect l="l" t="t" r="r" b="b"/>
            <a:pathLst>
              <a:path w="2346724" h="1177890">
                <a:moveTo>
                  <a:pt x="0" y="1177890"/>
                </a:moveTo>
                <a:lnTo>
                  <a:pt x="0" y="0"/>
                </a:lnTo>
                <a:lnTo>
                  <a:pt x="2028990" y="0"/>
                </a:lnTo>
                <a:cubicBezTo>
                  <a:pt x="2231759" y="345641"/>
                  <a:pt x="2346724" y="748340"/>
                  <a:pt x="2346724" y="1177890"/>
                </a:cubicBez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 userDrawn="1"/>
        </p:nvSpPr>
        <p:spPr>
          <a:xfrm>
            <a:off x="2074528" y="-2513200"/>
            <a:ext cx="4994940" cy="4994940"/>
          </a:xfrm>
          <a:prstGeom prst="arc">
            <a:avLst>
              <a:gd name="adj1" fmla="val 3404"/>
              <a:gd name="adj2" fmla="val 1081951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493240" y="2414232"/>
            <a:ext cx="157518" cy="1575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8501710" y="0"/>
            <a:ext cx="589340" cy="514350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38138" y="1192"/>
            <a:ext cx="0" cy="6596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>
            <a:off x="434579" y="1"/>
            <a:ext cx="0" cy="4119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8"/>
          <p:cNvSpPr/>
          <p:nvPr userDrawn="1"/>
        </p:nvSpPr>
        <p:spPr>
          <a:xfrm>
            <a:off x="8335" y="5083969"/>
            <a:ext cx="9135665" cy="785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389186" y="267450"/>
            <a:ext cx="64087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0" rIns="90000" bIns="0">
            <a:spAutoFit/>
          </a:bodyPr>
          <a:lstStyle>
            <a:lvl1pPr algn="l">
              <a:defRPr lang="zh-CN" altLang="en-US" sz="2400" b="1">
                <a:latin typeface="+mj-ea"/>
                <a:cs typeface="+mn-cs"/>
              </a:defRPr>
            </a:lvl1pPr>
          </a:lstStyle>
          <a:p>
            <a:pPr marL="0" lvl="0" algn="l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5101590"/>
            <a:ext cx="765826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658262" y="5101590"/>
            <a:ext cx="1484158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3"/>
          </p:nvPr>
        </p:nvSpPr>
        <p:spPr>
          <a:xfrm>
            <a:off x="395288" y="1131888"/>
            <a:ext cx="827641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lvl1pPr marL="0" indent="0" algn="l">
              <a:buNone/>
              <a:defRPr lang="zh-CN" altLang="en-US" sz="1200" smtClean="0">
                <a:latin typeface="+mn-ea"/>
              </a:defRPr>
            </a:lvl1pPr>
          </a:lstStyle>
          <a:p>
            <a:pPr marL="0"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pic>
        <p:nvPicPr>
          <p:cNvPr id="11" name="Picture 2" descr="E:\2015安博会\组合标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00" y="306960"/>
            <a:ext cx="1013438" cy="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2015安博会\ppt\走进机器识图时代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44" y="4948014"/>
            <a:ext cx="1018194" cy="1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7658262" y="4876006"/>
            <a:ext cx="1378234" cy="20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用智慧的方式传授智慧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2"/>
          <a:stretch>
            <a:fillRect/>
          </a:stretch>
        </p:blipFill>
        <p:spPr>
          <a:xfrm>
            <a:off x="0" y="99"/>
            <a:ext cx="9143912" cy="5143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右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61510" y="0"/>
            <a:ext cx="225739" cy="721610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225739" cy="180402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2706765"/>
            <a:ext cx="9144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 rotWithShape="1">
          <a:blip r:embed="rId2"/>
          <a:srcRect b="204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slow">
    <p:push dir="u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8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6734" y="1176595"/>
            <a:ext cx="52655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</a:rPr>
              <a:t>     上海海洋大学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</a:rPr>
              <a:t>直录播云平台使用说明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36685" y="2192259"/>
            <a:ext cx="6030670" cy="1094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spLocks noChangeArrowheads="1"/>
          </p:cNvSpPr>
          <p:nvPr/>
        </p:nvSpPr>
        <p:spPr bwMode="auto">
          <a:xfrm>
            <a:off x="296525" y="186485"/>
            <a:ext cx="2303456" cy="3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6206" tIns="38102" rIns="76206" bIns="38102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761365">
              <a:defRPr/>
            </a:pP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个人空间界面</a:t>
            </a:r>
            <a:endParaRPr lang="zh-CN" altLang="en-US" sz="2000" b="1" dirty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906565"/>
            <a:ext cx="4654013" cy="38339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27095" y="2256715"/>
            <a:ext cx="391543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600" kern="100" dirty="0" smtClean="0">
                <a:solidFill>
                  <a:srgbClr val="FF0000"/>
                </a:solidFill>
                <a:latin typeface="+mj-ea"/>
                <a:ea typeface="+mj-ea"/>
              </a:rPr>
              <a:t>观看记录</a:t>
            </a:r>
            <a:r>
              <a:rPr lang="en-US" altLang="zh-CN" sz="1600" kern="100" dirty="0" smtClean="0">
                <a:latin typeface="+mj-ea"/>
                <a:ea typeface="+mj-ea"/>
              </a:rPr>
              <a:t>——</a:t>
            </a:r>
            <a:r>
              <a:rPr lang="zh-CN" altLang="en-US" sz="1600" kern="100" dirty="0" smtClean="0">
                <a:latin typeface="+mj-ea"/>
                <a:ea typeface="+mj-ea"/>
              </a:rPr>
              <a:t>显示观看记录</a:t>
            </a:r>
            <a:endParaRPr lang="en-US" altLang="zh-CN" sz="1600" kern="100" dirty="0" smtClean="0">
              <a:latin typeface="+mj-ea"/>
              <a:ea typeface="+mj-ea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600" kern="100" dirty="0" smtClean="0">
                <a:solidFill>
                  <a:srgbClr val="FF0000"/>
                </a:solidFill>
                <a:latin typeface="+mj-ea"/>
                <a:ea typeface="+mj-ea"/>
              </a:rPr>
              <a:t>我的收藏</a:t>
            </a:r>
            <a:r>
              <a:rPr lang="en-US" altLang="zh-CN" sz="1600" kern="100" dirty="0" smtClean="0">
                <a:latin typeface="+mj-ea"/>
                <a:ea typeface="+mj-ea"/>
              </a:rPr>
              <a:t>——</a:t>
            </a:r>
            <a:r>
              <a:rPr lang="zh-CN" altLang="en-US" sz="1600" kern="100" dirty="0" smtClean="0">
                <a:latin typeface="+mj-ea"/>
                <a:ea typeface="+mj-ea"/>
              </a:rPr>
              <a:t>显示课程视频收藏记录</a:t>
            </a:r>
            <a:endParaRPr lang="en-US" altLang="zh-CN" sz="1600" kern="100" dirty="0" smtClean="0"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723892" y="4731989"/>
            <a:ext cx="4436985" cy="433401"/>
            <a:chOff x="566555" y="877035"/>
            <a:chExt cx="2340260" cy="164545"/>
          </a:xfrm>
        </p:grpSpPr>
        <p:sp>
          <p:nvSpPr>
            <p:cNvPr id="10" name="矩形 9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4731990"/>
            <a:ext cx="9160878" cy="433400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443344" y="2301720"/>
            <a:ext cx="4256964" cy="69124"/>
            <a:chOff x="566555" y="877035"/>
            <a:chExt cx="2340260" cy="164545"/>
          </a:xfrm>
        </p:grpSpPr>
        <p:sp>
          <p:nvSpPr>
            <p:cNvPr id="20" name="矩形 19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23999" y="1755256"/>
            <a:ext cx="58956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1A7BAE"/>
                </a:solidFill>
              </a:rPr>
              <a:t>THANKS</a:t>
            </a:r>
            <a:r>
              <a:rPr lang="en-US" altLang="zh-CN" sz="2800" dirty="0" smtClean="0">
                <a:solidFill>
                  <a:srgbClr val="BF3420"/>
                </a:solidFill>
              </a:rPr>
              <a:t> </a:t>
            </a:r>
            <a:r>
              <a:rPr lang="en-US" altLang="zh-CN" sz="2800" dirty="0" smtClean="0">
                <a:solidFill>
                  <a:srgbClr val="95BC49"/>
                </a:solidFill>
              </a:rPr>
              <a:t>FOR</a:t>
            </a:r>
            <a:r>
              <a:rPr lang="zh-CN" altLang="en-US" sz="2800" dirty="0" smtClean="0">
                <a:solidFill>
                  <a:srgbClr val="1A7BAE"/>
                </a:solidFill>
              </a:rPr>
              <a:t> </a:t>
            </a:r>
            <a:r>
              <a:rPr lang="en-US" altLang="zh-CN" sz="2800" dirty="0" smtClean="0">
                <a:solidFill>
                  <a:srgbClr val="FDA907"/>
                </a:solidFill>
              </a:rPr>
              <a:t>YOUR</a:t>
            </a:r>
            <a:r>
              <a:rPr lang="en-US" altLang="zh-CN" sz="2800" dirty="0" smtClean="0">
                <a:solidFill>
                  <a:srgbClr val="1A7BAE"/>
                </a:solidFill>
              </a:rPr>
              <a:t> </a:t>
            </a:r>
            <a:r>
              <a:rPr lang="en-US" altLang="zh-CN" sz="2800" dirty="0" smtClean="0">
                <a:solidFill>
                  <a:srgbClr val="BF3420"/>
                </a:solidFill>
              </a:rPr>
              <a:t>WATCHING</a:t>
            </a:r>
            <a:endParaRPr lang="en-US" altLang="zh-CN" sz="2800" dirty="0" smtClean="0">
              <a:solidFill>
                <a:srgbClr val="BF342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491880" y="2031690"/>
            <a:ext cx="2025225" cy="566820"/>
          </a:xfrm>
          <a:prstGeom prst="rect">
            <a:avLst/>
          </a:prstGeom>
        </p:spPr>
        <p:txBody>
          <a:bodyPr lIns="145091" tIns="72545" rIns="145091" bIns="72545"/>
          <a:lstStyle/>
          <a:p>
            <a:pPr eaLnBrk="0" hangingPunct="0">
              <a:defRPr/>
            </a:pPr>
            <a:r>
              <a:rPr lang="zh-CN" altLang="en-US" sz="3600" b="1" dirty="0" smtClean="0">
                <a:solidFill>
                  <a:srgbClr val="005CA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 生 篇</a:t>
            </a:r>
            <a:endParaRPr lang="zh-CN" altLang="en-US" sz="3600" b="1" dirty="0">
              <a:solidFill>
                <a:srgbClr val="005CA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50" y="2764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注意事项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1571" y="726545"/>
            <a:ext cx="72008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需要使用谷歌、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浏览器或</a:t>
            </a:r>
            <a:r>
              <a:rPr lang="en-US" altLang="zh-CN" dirty="0" smtClean="0"/>
              <a:t>QQ</a:t>
            </a:r>
            <a:r>
              <a:rPr lang="zh-CN" altLang="en-US" dirty="0"/>
              <a:t>浏览器登录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登录地址：</a:t>
            </a:r>
            <a:r>
              <a:rPr lang="en-US" altLang="zh-CN" dirty="0" smtClean="0"/>
              <a:t>https://zlb-system.shou.edu.cn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 smtClean="0"/>
              <a:t>首先登录</a:t>
            </a:r>
            <a:r>
              <a:rPr lang="en-US" altLang="zh-CN" dirty="0" smtClean="0"/>
              <a:t>VPN系统</a:t>
            </a:r>
            <a:r>
              <a:rPr lang="zh-CN" altLang="en-US" dirty="0" smtClean="0"/>
              <a:t>，使用指南见附件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b="4489"/>
          <a:stretch>
            <a:fillRect/>
          </a:stretch>
        </p:blipFill>
        <p:spPr>
          <a:xfrm>
            <a:off x="788604" y="853661"/>
            <a:ext cx="5175575" cy="3014706"/>
          </a:xfrm>
          <a:prstGeom prst="rect">
            <a:avLst/>
          </a:prstGeom>
        </p:spPr>
      </p:pic>
      <p:sp>
        <p:nvSpPr>
          <p:cNvPr id="3" name="TextBox 2"/>
          <p:cNvSpPr>
            <a:spLocks noChangeArrowheads="1"/>
          </p:cNvSpPr>
          <p:nvPr/>
        </p:nvSpPr>
        <p:spPr bwMode="auto">
          <a:xfrm>
            <a:off x="476545" y="186485"/>
            <a:ext cx="2565285" cy="3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6206" tIns="38102" rIns="76206" bIns="38102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0995" indent="-340995">
              <a:spcBef>
                <a:spcPct val="20000"/>
              </a:spcBef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学生登录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22151" y="1188723"/>
            <a:ext cx="2504644" cy="541590"/>
          </a:xfrm>
          <a:prstGeom prst="wedgeRoundRectCallout">
            <a:avLst>
              <a:gd name="adj1" fmla="val 78593"/>
              <a:gd name="adj2" fmla="val -6172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822960">
              <a:lnSpc>
                <a:spcPct val="120000"/>
              </a:lnSpc>
              <a:buFont typeface="+mj-ea"/>
              <a:buAutoNum type="circleNumDbPlain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直录播平台</a:t>
            </a: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IP</a:t>
            </a: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地址</a:t>
            </a: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endParaRPr lang="en-US" altLang="zh-CN" sz="1200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22960"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https://zlb-system.shou.edu.cn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 flipH="1">
            <a:off x="6147175" y="1009119"/>
            <a:ext cx="1146713" cy="478562"/>
          </a:xfrm>
          <a:prstGeom prst="wedgeRoundRectCallout">
            <a:avLst>
              <a:gd name="adj1" fmla="val 79629"/>
              <a:gd name="adj2" fmla="val 6234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822960">
              <a:lnSpc>
                <a:spcPct val="120000"/>
              </a:lnSpc>
              <a:buFont typeface="+mj-ea"/>
              <a:buAutoNum type="circleNumDbPlain" startAt="2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endParaRPr lang="en-US" altLang="zh-CN" sz="1200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22960">
              <a:lnSpc>
                <a:spcPct val="120000"/>
              </a:lnSpc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统一身份认证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4288"/>
          <a:stretch>
            <a:fillRect/>
          </a:stretch>
        </p:blipFill>
        <p:spPr>
          <a:xfrm>
            <a:off x="2213128" y="2056050"/>
            <a:ext cx="4815536" cy="2855960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 flipH="1">
            <a:off x="7163678" y="3005468"/>
            <a:ext cx="1773807" cy="478562"/>
          </a:xfrm>
          <a:prstGeom prst="wedgeRoundRectCallout">
            <a:avLst>
              <a:gd name="adj1" fmla="val 71595"/>
              <a:gd name="adj2" fmla="val 4249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822960">
              <a:lnSpc>
                <a:spcPct val="120000"/>
              </a:lnSpc>
              <a:buFont typeface="+mj-ea"/>
              <a:buAutoNum type="circleNumDbPlain" startAt="3"/>
              <a:defRPr/>
            </a:pPr>
            <a:r>
              <a:rPr lang="zh-CN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学生通过学工号登录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697125" y="3291830"/>
            <a:ext cx="1215136" cy="7377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443955" y="3156815"/>
            <a:ext cx="3538535" cy="585065"/>
            <a:chOff x="4530668" y="4416955"/>
            <a:chExt cx="3538535" cy="585065"/>
          </a:xfrm>
        </p:grpSpPr>
        <p:sp>
          <p:nvSpPr>
            <p:cNvPr id="3" name="圆角矩形 2"/>
            <p:cNvSpPr/>
            <p:nvPr/>
          </p:nvSpPr>
          <p:spPr>
            <a:xfrm>
              <a:off x="4530668" y="4416955"/>
              <a:ext cx="3510390" cy="4500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圆角矩形 4"/>
            <p:cNvSpPr txBox="1"/>
            <p:nvPr/>
          </p:nvSpPr>
          <p:spPr>
            <a:xfrm>
              <a:off x="4617005" y="4416956"/>
              <a:ext cx="3452198" cy="585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900" kern="1200" dirty="0" smtClean="0"/>
                <a:t>进行课程直播、课程点播观看</a:t>
              </a:r>
              <a:endParaRPr lang="zh-CN" altLang="en-US" sz="1900" kern="1200" dirty="0"/>
            </a:p>
          </p:txBody>
        </p:sp>
      </p:grpSp>
      <p:sp>
        <p:nvSpPr>
          <p:cNvPr id="5" name="TextBox 2"/>
          <p:cNvSpPr>
            <a:spLocks noChangeArrowheads="1"/>
          </p:cNvSpPr>
          <p:nvPr/>
        </p:nvSpPr>
        <p:spPr bwMode="auto">
          <a:xfrm>
            <a:off x="476545" y="186485"/>
            <a:ext cx="4365485" cy="3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6206" tIns="38102" rIns="76206" bIns="38102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458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0995" indent="-340995">
              <a:spcBef>
                <a:spcPct val="20000"/>
              </a:spcBef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登录首页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86536" y="861560"/>
            <a:ext cx="5057420" cy="3735415"/>
            <a:chOff x="1799044" y="861561"/>
            <a:chExt cx="6058321" cy="373541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/>
            <a:srcRect b="1314"/>
            <a:stretch>
              <a:fillRect/>
            </a:stretch>
          </p:blipFill>
          <p:spPr>
            <a:xfrm>
              <a:off x="1799044" y="906565"/>
              <a:ext cx="6058321" cy="3690410"/>
            </a:xfrm>
            <a:prstGeom prst="rect">
              <a:avLst/>
            </a:prstGeom>
          </p:spPr>
        </p:pic>
        <p:sp>
          <p:nvSpPr>
            <p:cNvPr id="20" name="圆角矩形 19"/>
            <p:cNvSpPr/>
            <p:nvPr/>
          </p:nvSpPr>
          <p:spPr>
            <a:xfrm>
              <a:off x="1799044" y="1401621"/>
              <a:ext cx="405045" cy="1186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821547" y="3083132"/>
              <a:ext cx="405045" cy="1186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21547" y="861561"/>
              <a:ext cx="1040263" cy="284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562" y="908480"/>
              <a:ext cx="1035172" cy="229190"/>
            </a:xfrm>
            <a:prstGeom prst="rect">
              <a:avLst/>
            </a:prstGeom>
          </p:spPr>
        </p:pic>
      </p:grpSp>
      <p:sp>
        <p:nvSpPr>
          <p:cNvPr id="13" name="îşḻîḑê"/>
          <p:cNvSpPr>
            <a:spLocks noChangeArrowheads="1"/>
          </p:cNvSpPr>
          <p:nvPr/>
        </p:nvSpPr>
        <p:spPr bwMode="auto">
          <a:xfrm rot="10800000" flipV="1">
            <a:off x="5607115" y="1852315"/>
            <a:ext cx="3375374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>
              <a:lnSpc>
                <a:spcPct val="120000"/>
              </a:lnSpc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登录平台后，学生可以看到自己所选课的直播课程、点播课程</a:t>
            </a:r>
            <a:endParaRPr lang="en-US" altLang="zh-CN" sz="1400" dirty="0" smtClean="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809" y="768552"/>
            <a:ext cx="5332609" cy="4257544"/>
          </a:xfrm>
          <a:prstGeom prst="rect">
            <a:avLst/>
          </a:prstGeom>
        </p:spPr>
      </p:pic>
      <p:sp>
        <p:nvSpPr>
          <p:cNvPr id="4" name="îşḻîḑê"/>
          <p:cNvSpPr>
            <a:spLocks noChangeArrowheads="1"/>
          </p:cNvSpPr>
          <p:nvPr/>
        </p:nvSpPr>
        <p:spPr bwMode="auto">
          <a:xfrm rot="10800000" flipV="1">
            <a:off x="5838914" y="777457"/>
            <a:ext cx="2693525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课程名称、教师、时间等信息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îşḻîḑê"/>
          <p:cNvSpPr>
            <a:spLocks noChangeArrowheads="1"/>
          </p:cNvSpPr>
          <p:nvPr/>
        </p:nvSpPr>
        <p:spPr bwMode="auto">
          <a:xfrm rot="10800000" flipV="1">
            <a:off x="5838915" y="1066655"/>
            <a:ext cx="30153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进行单画面、两画面、全景画面切换；在主画面或课件画面双击，可进行画面放大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747804" y="1340099"/>
            <a:ext cx="1023599" cy="251429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80" y="2364899"/>
            <a:ext cx="1778102" cy="1241966"/>
          </a:xfrm>
          <a:prstGeom prst="rect">
            <a:avLst/>
          </a:prstGeom>
        </p:spPr>
      </p:pic>
      <p:sp>
        <p:nvSpPr>
          <p:cNvPr id="15" name="îşḻîḑê"/>
          <p:cNvSpPr>
            <a:spLocks noChangeArrowheads="1"/>
          </p:cNvSpPr>
          <p:nvPr/>
        </p:nvSpPr>
        <p:spPr bwMode="auto">
          <a:xfrm rot="10800000" flipV="1">
            <a:off x="5838915" y="1879536"/>
            <a:ext cx="301532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点击课件画面，拖到到主界面，可进行课件画面切换，如图：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直接箭头连接符 15"/>
          <p:cNvCxnSpPr>
            <a:endCxn id="15" idx="3"/>
          </p:cNvCxnSpPr>
          <p:nvPr/>
        </p:nvCxnSpPr>
        <p:spPr>
          <a:xfrm flipV="1">
            <a:off x="4747804" y="2138069"/>
            <a:ext cx="1091111" cy="15614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1"/>
          <p:cNvSpPr txBox="1">
            <a:spLocks noChangeArrowheads="1"/>
          </p:cNvSpPr>
          <p:nvPr/>
        </p:nvSpPr>
        <p:spPr bwMode="auto">
          <a:xfrm>
            <a:off x="426514" y="193784"/>
            <a:ext cx="6416516" cy="452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281" tIns="41140" rIns="82281" bIns="41140"/>
          <a:lstStyle>
            <a:defPPr>
              <a:defRPr lang="zh-CN"/>
            </a:defPPr>
            <a:lvl1pPr marL="340995" indent="-340995">
              <a:spcBef>
                <a:spcPct val="20000"/>
              </a:spcBef>
              <a:defRPr sz="2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 smtClean="0"/>
              <a:t>直播课程播放界面</a:t>
            </a:r>
            <a:endParaRPr lang="zh-CN" altLang="en-US" sz="2000" dirty="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206813" y="908410"/>
            <a:ext cx="1565267" cy="1699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1594846" y="766300"/>
            <a:ext cx="2520280" cy="573799"/>
          </a:xfrm>
          <a:prstGeom prst="ellipse">
            <a:avLst/>
          </a:prstGeom>
          <a:noFill/>
          <a:ln w="76200">
            <a:solidFill>
              <a:srgbClr val="FDA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81990" y="3953835"/>
            <a:ext cx="720079" cy="19637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5065305" y="4013569"/>
            <a:ext cx="814610" cy="866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şḻîḑê"/>
          <p:cNvSpPr>
            <a:spLocks noChangeArrowheads="1"/>
          </p:cNvSpPr>
          <p:nvPr/>
        </p:nvSpPr>
        <p:spPr bwMode="auto">
          <a:xfrm rot="10800000" flipV="1">
            <a:off x="5940306" y="3922755"/>
            <a:ext cx="301532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声音和画质调节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19512"/>
          <a:stretch>
            <a:fillRect/>
          </a:stretch>
        </p:blipFill>
        <p:spPr>
          <a:xfrm>
            <a:off x="255447" y="996575"/>
            <a:ext cx="6022815" cy="241350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337085" y="996575"/>
            <a:ext cx="819761" cy="28852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1"/>
          <p:cNvSpPr txBox="1">
            <a:spLocks noChangeArrowheads="1"/>
          </p:cNvSpPr>
          <p:nvPr/>
        </p:nvSpPr>
        <p:spPr bwMode="auto">
          <a:xfrm>
            <a:off x="426514" y="193784"/>
            <a:ext cx="6416516" cy="452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281" tIns="41140" rIns="82281" bIns="41140"/>
          <a:lstStyle>
            <a:defPPr>
              <a:defRPr lang="zh-CN"/>
            </a:defPPr>
            <a:lvl1pPr marL="340995" indent="-340995">
              <a:spcBef>
                <a:spcPct val="20000"/>
              </a:spcBef>
              <a:defRPr sz="2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 smtClean="0"/>
              <a:t>直播课程搜索</a:t>
            </a:r>
            <a:endParaRPr lang="zh-CN" altLang="en-US" sz="2000" dirty="0"/>
          </a:p>
        </p:txBody>
      </p:sp>
      <p:sp>
        <p:nvSpPr>
          <p:cNvPr id="7" name="îşḻîḑê"/>
          <p:cNvSpPr>
            <a:spLocks noChangeArrowheads="1"/>
          </p:cNvSpPr>
          <p:nvPr/>
        </p:nvSpPr>
        <p:spPr bwMode="auto">
          <a:xfrm rot="10800000" flipV="1">
            <a:off x="1061609" y="3950019"/>
            <a:ext cx="205842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可根据时间、课程信息等搜索课程</a:t>
            </a:r>
            <a:endParaRPr lang="en-US" altLang="zh-CN" sz="1400" dirty="0" smtClean="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767357" y="3539471"/>
            <a:ext cx="1495064" cy="28624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şḻîḑê"/>
          <p:cNvSpPr>
            <a:spLocks noChangeArrowheads="1"/>
          </p:cNvSpPr>
          <p:nvPr/>
        </p:nvSpPr>
        <p:spPr bwMode="auto">
          <a:xfrm rot="10800000" flipV="1">
            <a:off x="6273967" y="916606"/>
            <a:ext cx="205842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olidFill>
                  <a:srgbClr val="FF0000"/>
                </a:solidFill>
              </a:rPr>
              <a:t>点击更多直播</a:t>
            </a:r>
            <a:r>
              <a:rPr lang="en-US" altLang="zh-CN" sz="1400" dirty="0" smtClean="0"/>
              <a:t>-</a:t>
            </a:r>
            <a:r>
              <a:rPr lang="zh-CN" altLang="en-US" sz="1400" dirty="0" smtClean="0"/>
              <a:t>可以进行直播课程搜索</a:t>
            </a:r>
            <a:endParaRPr lang="en-US" altLang="zh-CN" sz="1400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3435971" y="2505144"/>
            <a:ext cx="5292080" cy="2354897"/>
            <a:chOff x="3267803" y="2026233"/>
            <a:chExt cx="5292080" cy="23548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803" y="2031690"/>
              <a:ext cx="5292080" cy="234944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8567" y="2026233"/>
              <a:ext cx="1158418" cy="256986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3435971" y="3410081"/>
            <a:ext cx="3374427" cy="89392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771525"/>
            <a:ext cx="5922645" cy="4283075"/>
          </a:xfrm>
          <a:prstGeom prst="rect">
            <a:avLst/>
          </a:prstGeom>
        </p:spPr>
      </p:pic>
      <p:sp>
        <p:nvSpPr>
          <p:cNvPr id="3" name="文本占位符 1"/>
          <p:cNvSpPr txBox="1">
            <a:spLocks noChangeArrowheads="1"/>
          </p:cNvSpPr>
          <p:nvPr/>
        </p:nvSpPr>
        <p:spPr bwMode="auto">
          <a:xfrm>
            <a:off x="426514" y="193784"/>
            <a:ext cx="6416516" cy="452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281" tIns="41140" rIns="82281" bIns="41140"/>
          <a:lstStyle>
            <a:defPPr>
              <a:defRPr lang="zh-CN"/>
            </a:defPPr>
            <a:lvl1pPr marL="340995" indent="-340995">
              <a:spcBef>
                <a:spcPct val="20000"/>
              </a:spcBef>
              <a:defRPr sz="2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 smtClean="0"/>
              <a:t>点播课程播放界面（</a:t>
            </a:r>
            <a:r>
              <a:rPr lang="zh-CN" altLang="en-US" sz="2000" dirty="0" smtClean="0">
                <a:solidFill>
                  <a:srgbClr val="FF0000"/>
                </a:solidFill>
              </a:rPr>
              <a:t>在直播结束后</a:t>
            </a:r>
            <a:r>
              <a:rPr lang="en-US" altLang="zh-CN" sz="2000" dirty="0" smtClean="0">
                <a:solidFill>
                  <a:srgbClr val="FF0000"/>
                </a:solidFill>
              </a:rPr>
              <a:t>0.5</a:t>
            </a:r>
            <a:r>
              <a:rPr lang="en-US" altLang="zh-CN" sz="2000" dirty="0" smtClean="0">
                <a:solidFill>
                  <a:srgbClr val="FF0000"/>
                </a:solidFill>
              </a:rPr>
              <a:t>-1</a:t>
            </a:r>
            <a:r>
              <a:rPr lang="zh-CN" altLang="en-US" sz="2000" dirty="0" smtClean="0">
                <a:solidFill>
                  <a:srgbClr val="FF0000"/>
                </a:solidFill>
              </a:rPr>
              <a:t>天可以播放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</p:txBody>
      </p:sp>
      <p:sp>
        <p:nvSpPr>
          <p:cNvPr id="4" name="îşḻîḑê"/>
          <p:cNvSpPr>
            <a:spLocks noChangeArrowheads="1"/>
          </p:cNvSpPr>
          <p:nvPr/>
        </p:nvSpPr>
        <p:spPr bwMode="auto">
          <a:xfrm rot="10800000" flipV="1">
            <a:off x="6450475" y="1401620"/>
            <a:ext cx="2693525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课程节次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îşḻîḑê"/>
          <p:cNvSpPr>
            <a:spLocks noChangeArrowheads="1"/>
          </p:cNvSpPr>
          <p:nvPr/>
        </p:nvSpPr>
        <p:spPr bwMode="auto">
          <a:xfrm rot="10800000" flipV="1">
            <a:off x="6470788" y="2191798"/>
            <a:ext cx="2376687" cy="127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进行单画面、两画面、全景画面切换；</a:t>
            </a:r>
            <a:endParaRPr lang="en-US" altLang="zh-CN" sz="1400" dirty="0" smtClean="0">
              <a:sym typeface="Arial" panose="020B0604020202020204" pitchFamily="34" charset="0"/>
            </a:endParaRPr>
          </a:p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在主画面或课件（或学生）画面双击，可进行画面放大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îşḻîḑê"/>
          <p:cNvSpPr>
            <a:spLocks noChangeArrowheads="1"/>
          </p:cNvSpPr>
          <p:nvPr/>
        </p:nvSpPr>
        <p:spPr bwMode="auto">
          <a:xfrm rot="10800000" flipV="1">
            <a:off x="6544835" y="3822608"/>
            <a:ext cx="3015325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声音调节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îşḻîḑê"/>
          <p:cNvSpPr>
            <a:spLocks noChangeArrowheads="1"/>
          </p:cNvSpPr>
          <p:nvPr/>
        </p:nvSpPr>
        <p:spPr bwMode="auto">
          <a:xfrm rot="10800000" flipV="1">
            <a:off x="6544834" y="4420028"/>
            <a:ext cx="3015325" cy="2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>
                <a:sym typeface="Arial" panose="020B0604020202020204" pitchFamily="34" charset="0"/>
              </a:rPr>
              <a:t>课程评分、评论等</a:t>
            </a:r>
            <a:endParaRPr lang="en-US" altLang="zh-CN" sz="14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箭头连接符 8"/>
          <p:cNvCxnSpPr>
            <a:endCxn id="4" idx="3"/>
          </p:cNvCxnSpPr>
          <p:nvPr/>
        </p:nvCxnSpPr>
        <p:spPr>
          <a:xfrm flipV="1">
            <a:off x="5382260" y="1519555"/>
            <a:ext cx="1068070" cy="55689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438650" y="1767840"/>
            <a:ext cx="1678940" cy="657860"/>
          </a:xfrm>
          <a:prstGeom prst="ellipse">
            <a:avLst/>
          </a:prstGeom>
          <a:noFill/>
          <a:ln w="76200">
            <a:solidFill>
              <a:srgbClr val="FDA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90884" y="3975288"/>
            <a:ext cx="3698299" cy="37432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237788" y="3658851"/>
            <a:ext cx="1059360" cy="265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3896995" y="2392045"/>
            <a:ext cx="2569845" cy="98996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089183" y="3791363"/>
            <a:ext cx="2377880" cy="15369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076672" y="4162452"/>
            <a:ext cx="2455651" cy="37494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5" y="840605"/>
            <a:ext cx="6102170" cy="3120881"/>
          </a:xfrm>
          <a:prstGeom prst="rect">
            <a:avLst/>
          </a:prstGeom>
        </p:spPr>
      </p:pic>
      <p:sp>
        <p:nvSpPr>
          <p:cNvPr id="3" name="文本占位符 1"/>
          <p:cNvSpPr txBox="1">
            <a:spLocks noChangeArrowheads="1"/>
          </p:cNvSpPr>
          <p:nvPr/>
        </p:nvSpPr>
        <p:spPr bwMode="auto">
          <a:xfrm>
            <a:off x="363242" y="186485"/>
            <a:ext cx="6416516" cy="452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281" tIns="41140" rIns="82281" bIns="41140"/>
          <a:lstStyle>
            <a:defPPr>
              <a:defRPr lang="zh-CN"/>
            </a:defPPr>
            <a:lvl1pPr marL="340995" indent="-340995">
              <a:spcBef>
                <a:spcPct val="20000"/>
              </a:spcBef>
              <a:defRPr sz="2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 smtClean="0"/>
              <a:t>点播课程搜索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66555" y="1695700"/>
            <a:ext cx="4005445" cy="40504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707015" y="2054098"/>
            <a:ext cx="2136015" cy="6750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şḻîḑê"/>
          <p:cNvSpPr>
            <a:spLocks noChangeArrowheads="1"/>
          </p:cNvSpPr>
          <p:nvPr/>
        </p:nvSpPr>
        <p:spPr bwMode="auto">
          <a:xfrm rot="10800000" flipV="1">
            <a:off x="6843029" y="2729173"/>
            <a:ext cx="218446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可根据教师、教室、课程信息等搜索点播课程</a:t>
            </a:r>
            <a:endParaRPr lang="en-US" altLang="zh-CN" sz="1400" dirty="0" smtClean="0"/>
          </a:p>
        </p:txBody>
      </p:sp>
      <p:sp>
        <p:nvSpPr>
          <p:cNvPr id="11" name="椭圆 10"/>
          <p:cNvSpPr/>
          <p:nvPr/>
        </p:nvSpPr>
        <p:spPr>
          <a:xfrm>
            <a:off x="412764" y="2371887"/>
            <a:ext cx="945105" cy="403942"/>
          </a:xfrm>
          <a:prstGeom prst="ellipse">
            <a:avLst/>
          </a:prstGeom>
          <a:noFill/>
          <a:ln w="76200">
            <a:solidFill>
              <a:srgbClr val="FDA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481039" y="2548890"/>
            <a:ext cx="2090461" cy="166709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şḻîḑê"/>
          <p:cNvSpPr>
            <a:spLocks noChangeArrowheads="1"/>
          </p:cNvSpPr>
          <p:nvPr/>
        </p:nvSpPr>
        <p:spPr bwMode="auto">
          <a:xfrm rot="10800000" flipV="1">
            <a:off x="3851920" y="4214924"/>
            <a:ext cx="218446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822960">
              <a:lnSpc>
                <a:spcPct val="12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 smtClean="0"/>
              <a:t>可根据时间、点击次数等排序点播课程</a:t>
            </a:r>
            <a:endParaRPr lang="en-US" altLang="zh-CN" sz="1400" dirty="0" smtClean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3" y="816555"/>
            <a:ext cx="1193507" cy="2561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字体2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WPS 演示</Application>
  <PresentationFormat>全屏显示(16:9)</PresentationFormat>
  <Paragraphs>70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 Light</vt:lpstr>
      <vt:lpstr>微软雅黑</vt:lpstr>
      <vt:lpstr>Arial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etccc0</dc:creator>
  <cp:lastModifiedBy>lwd</cp:lastModifiedBy>
  <cp:revision>882</cp:revision>
  <dcterms:created xsi:type="dcterms:W3CDTF">2021-08-20T01:28:00Z</dcterms:created>
  <dcterms:modified xsi:type="dcterms:W3CDTF">2022-01-04T04:35:38Z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02F28CD667974A87BCEEE298057F5722</vt:lpwstr>
  </property>
  <property fmtid="{D5CDD505-2E9C-101B-9397-08002B2CF9AE}" pid="3" name="KSOProductBuildVer">
    <vt:lpwstr>2052-11.1.0.11194</vt:lpwstr>
  </property>
</Properties>
</file>